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6"/>
  </p:notesMasterIdLst>
  <p:sldIdLst>
    <p:sldId id="259" r:id="rId5"/>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64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FF99"/>
    <a:srgbClr val="FF0066"/>
    <a:srgbClr val="EDF977"/>
    <a:srgbClr val="F9EA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E93CC-26F7-41B8-A363-CC4E48BA0535}" v="1" dt="2022-10-20T09:29:57.308"/>
  </p1510:revLst>
</p1510:revInfo>
</file>

<file path=ppt/tableStyles.xml><?xml version="1.0" encoding="utf-8"?>
<a:tblStyleLst xmlns:a="http://schemas.openxmlformats.org/drawingml/2006/main" def="{5C22544A-7EE6-4342-B048-85BDC9FD1C3A}">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6"/>
    <p:restoredTop sz="94705"/>
  </p:normalViewPr>
  <p:slideViewPr>
    <p:cSldViewPr snapToGrid="0" snapToObjects="1">
      <p:cViewPr>
        <p:scale>
          <a:sx n="100" d="100"/>
          <a:sy n="100" d="100"/>
        </p:scale>
        <p:origin x="538" y="-859"/>
      </p:cViewPr>
      <p:guideLst>
        <p:guide orient="horz" pos="2381"/>
        <p:guide pos="6491"/>
      </p:guideLst>
    </p:cSldViewPr>
  </p:slideViewPr>
  <p:notesTextViewPr>
    <p:cViewPr>
      <p:scale>
        <a:sx n="1" d="1"/>
        <a:sy n="1" d="1"/>
      </p:scale>
      <p:origin x="0" y="0"/>
    </p:cViewPr>
  </p:notesText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da Massimo" userId="f6418678-f947-4038-9c38-00dda940d5c5" providerId="ADAL" clId="{163570C4-9F34-4AA7-924E-D02981036BA4}"/>
    <pc:docChg chg="modSld">
      <pc:chgData name="Breda Massimo" userId="f6418678-f947-4038-9c38-00dda940d5c5" providerId="ADAL" clId="{163570C4-9F34-4AA7-924E-D02981036BA4}" dt="2022-10-16T15:39:13.784" v="125" actId="20577"/>
      <pc:docMkLst>
        <pc:docMk/>
      </pc:docMkLst>
      <pc:sldChg chg="modSp">
        <pc:chgData name="Breda Massimo" userId="f6418678-f947-4038-9c38-00dda940d5c5" providerId="ADAL" clId="{163570C4-9F34-4AA7-924E-D02981036BA4}" dt="2022-10-16T15:39:13.784" v="125" actId="20577"/>
        <pc:sldMkLst>
          <pc:docMk/>
          <pc:sldMk cId="524029893" sldId="259"/>
        </pc:sldMkLst>
        <pc:graphicFrameChg chg="modGraphic">
          <ac:chgData name="Breda Massimo" userId="f6418678-f947-4038-9c38-00dda940d5c5" providerId="ADAL" clId="{163570C4-9F34-4AA7-924E-D02981036BA4}" dt="2022-10-16T15:39:13.784" v="125" actId="20577"/>
          <ac:graphicFrameMkLst>
            <pc:docMk/>
            <pc:sldMk cId="524029893" sldId="259"/>
            <ac:graphicFrameMk id="4" creationId="{4E389CA4-FDD1-A047-8121-86CF3E1CA696}"/>
          </ac:graphicFrameMkLst>
        </pc:graphicFrameChg>
      </pc:sldChg>
    </pc:docChg>
  </pc:docChgLst>
  <pc:docChgLst>
    <pc:chgData name="Breda Massimo" userId="f6418678-f947-4038-9c38-00dda940d5c5" providerId="ADAL" clId="{8FC99EE0-FA2E-4C2E-A004-1C5831CB87C8}"/>
    <pc:docChg chg="custSel modSld">
      <pc:chgData name="Breda Massimo" userId="f6418678-f947-4038-9c38-00dda940d5c5" providerId="ADAL" clId="{8FC99EE0-FA2E-4C2E-A004-1C5831CB87C8}" dt="2022-10-16T15:32:54.801" v="1498" actId="20577"/>
      <pc:docMkLst>
        <pc:docMk/>
      </pc:docMkLst>
      <pc:sldChg chg="modSp">
        <pc:chgData name="Breda Massimo" userId="f6418678-f947-4038-9c38-00dda940d5c5" providerId="ADAL" clId="{8FC99EE0-FA2E-4C2E-A004-1C5831CB87C8}" dt="2022-10-16T15:32:54.801" v="1498" actId="20577"/>
        <pc:sldMkLst>
          <pc:docMk/>
          <pc:sldMk cId="524029893" sldId="259"/>
        </pc:sldMkLst>
        <pc:spChg chg="mod">
          <ac:chgData name="Breda Massimo" userId="f6418678-f947-4038-9c38-00dda940d5c5" providerId="ADAL" clId="{8FC99EE0-FA2E-4C2E-A004-1C5831CB87C8}" dt="2022-10-16T14:51:40.117" v="14" actId="20577"/>
          <ac:spMkLst>
            <pc:docMk/>
            <pc:sldMk cId="524029893" sldId="259"/>
            <ac:spMk id="6" creationId="{4AC0DD03-9A64-45BE-AF73-6A4B068629A4}"/>
          </ac:spMkLst>
        </pc:spChg>
        <pc:graphicFrameChg chg="mod modGraphic">
          <ac:chgData name="Breda Massimo" userId="f6418678-f947-4038-9c38-00dda940d5c5" providerId="ADAL" clId="{8FC99EE0-FA2E-4C2E-A004-1C5831CB87C8}" dt="2022-10-16T15:32:54.801" v="1498" actId="20577"/>
          <ac:graphicFrameMkLst>
            <pc:docMk/>
            <pc:sldMk cId="524029893" sldId="259"/>
            <ac:graphicFrameMk id="4" creationId="{4E389CA4-FDD1-A047-8121-86CF3E1CA696}"/>
          </ac:graphicFrameMkLst>
        </pc:graphicFrameChg>
      </pc:sldChg>
    </pc:docChg>
  </pc:docChgLst>
  <pc:docChgLst>
    <pc:chgData name="Breda Massimo" userId="f6418678-f947-4038-9c38-00dda940d5c5" providerId="ADAL" clId="{B34E93CC-26F7-41B8-A363-CC4E48BA0535}"/>
    <pc:docChg chg="modSld">
      <pc:chgData name="Breda Massimo" userId="f6418678-f947-4038-9c38-00dda940d5c5" providerId="ADAL" clId="{B34E93CC-26F7-41B8-A363-CC4E48BA0535}" dt="2022-10-20T09:30:21.788" v="75" actId="20577"/>
      <pc:docMkLst>
        <pc:docMk/>
      </pc:docMkLst>
      <pc:sldChg chg="modSp">
        <pc:chgData name="Breda Massimo" userId="f6418678-f947-4038-9c38-00dda940d5c5" providerId="ADAL" clId="{B34E93CC-26F7-41B8-A363-CC4E48BA0535}" dt="2022-10-20T09:30:21.788" v="75" actId="20577"/>
        <pc:sldMkLst>
          <pc:docMk/>
          <pc:sldMk cId="524029893" sldId="259"/>
        </pc:sldMkLst>
        <pc:graphicFrameChg chg="mod modGraphic">
          <ac:chgData name="Breda Massimo" userId="f6418678-f947-4038-9c38-00dda940d5c5" providerId="ADAL" clId="{B34E93CC-26F7-41B8-A363-CC4E48BA0535}" dt="2022-10-20T09:30:21.788" v="75" actId="20577"/>
          <ac:graphicFrameMkLst>
            <pc:docMk/>
            <pc:sldMk cId="524029893" sldId="259"/>
            <ac:graphicFrameMk id="4" creationId="{4E389CA4-FDD1-A047-8121-86CF3E1CA69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30CCC767-4D08-B649-8B6A-63111BEF20DE}" type="datetimeFigureOut">
              <a:rPr lang="it-IT" smtClean="0"/>
              <a:t>20/10/2022</a:t>
            </a:fld>
            <a:endParaRPr lang="it-IT"/>
          </a:p>
        </p:txBody>
      </p:sp>
      <p:sp>
        <p:nvSpPr>
          <p:cNvPr id="4" name="Segnaposto immagine diapositiva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4"/>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981EEE85-BA52-EF4B-8E17-21D7E00C81AC}" type="slidenum">
              <a:rPr lang="it-IT" smtClean="0"/>
              <a:t>‹N›</a:t>
            </a:fld>
            <a:endParaRPr lang="it-IT"/>
          </a:p>
        </p:txBody>
      </p:sp>
    </p:spTree>
    <p:extLst>
      <p:ext uri="{BB962C8B-B14F-4D97-AF65-F5344CB8AC3E}">
        <p14:creationId xmlns:p14="http://schemas.microsoft.com/office/powerpoint/2010/main" val="239586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81EEE85-BA52-EF4B-8E17-21D7E00C81AC}" type="slidenum">
              <a:rPr lang="it-IT" smtClean="0"/>
              <a:t>1</a:t>
            </a:fld>
            <a:endParaRPr lang="it-IT"/>
          </a:p>
        </p:txBody>
      </p:sp>
    </p:spTree>
    <p:extLst>
      <p:ext uri="{BB962C8B-B14F-4D97-AF65-F5344CB8AC3E}">
        <p14:creationId xmlns:p14="http://schemas.microsoft.com/office/powerpoint/2010/main" val="12535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8DD6FA-E2AF-DC43-858D-1B8D02180AE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151373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58DD6FA-E2AF-DC43-858D-1B8D02180AE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18363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58DD6FA-E2AF-DC43-858D-1B8D02180AE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373187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58DD6FA-E2AF-DC43-858D-1B8D02180AE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329991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58DD6FA-E2AF-DC43-858D-1B8D02180AE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282378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58DD6FA-E2AF-DC43-858D-1B8D02180AE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32349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736456" y="2761381"/>
            <a:ext cx="4523137" cy="4061576"/>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5412731" y="2761381"/>
            <a:ext cx="4545413" cy="4061576"/>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D58DD6FA-E2AF-DC43-858D-1B8D02180AEC}" type="datetimeFigureOut">
              <a:rPr lang="it-IT" smtClean="0"/>
              <a:t>20/10/2022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259685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8DD6FA-E2AF-DC43-858D-1B8D02180AEC}" type="datetimeFigureOut">
              <a:rPr lang="it-IT" smtClean="0"/>
              <a:t>20/10/2022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301526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DD6FA-E2AF-DC43-858D-1B8D02180AEC}" type="datetimeFigureOut">
              <a:rPr lang="it-IT" smtClean="0"/>
              <a:t>20/10/2022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151937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it-IT"/>
              <a:t>Fare clic per modificare lo stile del titolo dello schema</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58DD6FA-E2AF-DC43-858D-1B8D02180AE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278366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it-IT"/>
              <a:t>Fare clic sull'icona per inserire un'immagine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58DD6FA-E2AF-DC43-858D-1B8D02180AE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D0D06D-47A6-3446-AC4F-D121D2930845}" type="slidenum">
              <a:rPr lang="it-IT" smtClean="0"/>
              <a:t>‹N›</a:t>
            </a:fld>
            <a:endParaRPr lang="it-IT"/>
          </a:p>
        </p:txBody>
      </p:sp>
    </p:spTree>
    <p:extLst>
      <p:ext uri="{BB962C8B-B14F-4D97-AF65-F5344CB8AC3E}">
        <p14:creationId xmlns:p14="http://schemas.microsoft.com/office/powerpoint/2010/main" val="374314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D58DD6FA-E2AF-DC43-858D-1B8D02180AEC}" type="datetimeFigureOut">
              <a:rPr lang="it-IT" smtClean="0"/>
              <a:t>20/10/2022</a:t>
            </a:fld>
            <a:endParaRPr lang="it-IT"/>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3D0D06D-47A6-3446-AC4F-D121D2930845}" type="slidenum">
              <a:rPr lang="it-IT" smtClean="0"/>
              <a:t>‹N›</a:t>
            </a:fld>
            <a:endParaRPr lang="it-IT"/>
          </a:p>
        </p:txBody>
      </p:sp>
    </p:spTree>
    <p:extLst>
      <p:ext uri="{BB962C8B-B14F-4D97-AF65-F5344CB8AC3E}">
        <p14:creationId xmlns:p14="http://schemas.microsoft.com/office/powerpoint/2010/main" val="24445906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4E389CA4-FDD1-A047-8121-86CF3E1CA696}"/>
              </a:ext>
            </a:extLst>
          </p:cNvPr>
          <p:cNvGraphicFramePr>
            <a:graphicFrameLocks noGrp="1"/>
          </p:cNvGraphicFramePr>
          <p:nvPr>
            <p:extLst>
              <p:ext uri="{D42A27DB-BD31-4B8C-83A1-F6EECF244321}">
                <p14:modId xmlns:p14="http://schemas.microsoft.com/office/powerpoint/2010/main" val="3514676473"/>
              </p:ext>
            </p:extLst>
          </p:nvPr>
        </p:nvGraphicFramePr>
        <p:xfrm>
          <a:off x="922021" y="778335"/>
          <a:ext cx="9532620" cy="5561504"/>
        </p:xfrm>
        <a:graphic>
          <a:graphicData uri="http://schemas.openxmlformats.org/drawingml/2006/table">
            <a:tbl>
              <a:tblPr firstRow="1" bandRow="1">
                <a:effectLst/>
                <a:tableStyleId>{5940675A-B579-460E-94D1-54222C63F5DA}</a:tableStyleId>
              </a:tblPr>
              <a:tblGrid>
                <a:gridCol w="976379">
                  <a:extLst>
                    <a:ext uri="{9D8B030D-6E8A-4147-A177-3AD203B41FA5}">
                      <a16:colId xmlns:a16="http://schemas.microsoft.com/office/drawing/2014/main" val="20000"/>
                    </a:ext>
                  </a:extLst>
                </a:gridCol>
                <a:gridCol w="26230">
                  <a:extLst>
                    <a:ext uri="{9D8B030D-6E8A-4147-A177-3AD203B41FA5}">
                      <a16:colId xmlns:a16="http://schemas.microsoft.com/office/drawing/2014/main" val="20001"/>
                    </a:ext>
                  </a:extLst>
                </a:gridCol>
                <a:gridCol w="1706002">
                  <a:extLst>
                    <a:ext uri="{9D8B030D-6E8A-4147-A177-3AD203B41FA5}">
                      <a16:colId xmlns:a16="http://schemas.microsoft.com/office/drawing/2014/main" val="20002"/>
                    </a:ext>
                  </a:extLst>
                </a:gridCol>
                <a:gridCol w="1549284">
                  <a:extLst>
                    <a:ext uri="{9D8B030D-6E8A-4147-A177-3AD203B41FA5}">
                      <a16:colId xmlns:a16="http://schemas.microsoft.com/office/drawing/2014/main" val="20003"/>
                    </a:ext>
                  </a:extLst>
                </a:gridCol>
                <a:gridCol w="156718">
                  <a:extLst>
                    <a:ext uri="{9D8B030D-6E8A-4147-A177-3AD203B41FA5}">
                      <a16:colId xmlns:a16="http://schemas.microsoft.com/office/drawing/2014/main" val="3574219986"/>
                    </a:ext>
                  </a:extLst>
                </a:gridCol>
                <a:gridCol w="1558762">
                  <a:extLst>
                    <a:ext uri="{9D8B030D-6E8A-4147-A177-3AD203B41FA5}">
                      <a16:colId xmlns:a16="http://schemas.microsoft.com/office/drawing/2014/main" val="20004"/>
                    </a:ext>
                  </a:extLst>
                </a:gridCol>
                <a:gridCol w="147241">
                  <a:extLst>
                    <a:ext uri="{9D8B030D-6E8A-4147-A177-3AD203B41FA5}">
                      <a16:colId xmlns:a16="http://schemas.microsoft.com/office/drawing/2014/main" val="2639188066"/>
                    </a:ext>
                  </a:extLst>
                </a:gridCol>
                <a:gridCol w="1706002">
                  <a:extLst>
                    <a:ext uri="{9D8B030D-6E8A-4147-A177-3AD203B41FA5}">
                      <a16:colId xmlns:a16="http://schemas.microsoft.com/office/drawing/2014/main" val="20005"/>
                    </a:ext>
                  </a:extLst>
                </a:gridCol>
                <a:gridCol w="1706002">
                  <a:extLst>
                    <a:ext uri="{9D8B030D-6E8A-4147-A177-3AD203B41FA5}">
                      <a16:colId xmlns:a16="http://schemas.microsoft.com/office/drawing/2014/main" val="20006"/>
                    </a:ext>
                  </a:extLst>
                </a:gridCol>
              </a:tblGrid>
              <a:tr h="189094">
                <a:tc rowSpan="2" gridSpan="2">
                  <a:txBody>
                    <a:bodyPr/>
                    <a:lstStyle/>
                    <a:p>
                      <a:endParaRPr lang="it-IT" sz="900" dirty="0">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rowSpan="2" hMerge="1">
                  <a:txBody>
                    <a:bodyPr/>
                    <a:lstStyle/>
                    <a:p>
                      <a:endParaRPr lang="it-IT"/>
                    </a:p>
                  </a:txBody>
                  <a:tcPr/>
                </a:tc>
                <a:tc>
                  <a:txBody>
                    <a:bodyPr/>
                    <a:lstStyle/>
                    <a:p>
                      <a:pPr algn="ctr"/>
                      <a:r>
                        <a:rPr lang="it-IT" sz="1200" b="1" dirty="0">
                          <a:solidFill>
                            <a:schemeClr val="bg1"/>
                          </a:solidFill>
                          <a:latin typeface="+mj-lt"/>
                        </a:rPr>
                        <a:t>LUNEDÌ</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gridSpan="2">
                  <a:txBody>
                    <a:bodyPr/>
                    <a:lstStyle/>
                    <a:p>
                      <a:pPr algn="ctr"/>
                      <a:r>
                        <a:rPr lang="it-IT" sz="1200" b="1" dirty="0">
                          <a:solidFill>
                            <a:schemeClr val="bg1"/>
                          </a:solidFill>
                          <a:latin typeface="+mj-lt"/>
                        </a:rPr>
                        <a:t>MARTEDÌ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hMerge="1">
                  <a:txBody>
                    <a:bodyPr/>
                    <a:lstStyle/>
                    <a:p>
                      <a:pPr algn="ctr"/>
                      <a:endParaRPr lang="it-IT" sz="1200" b="1"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gridSpan="2">
                  <a:txBody>
                    <a:bodyPr/>
                    <a:lstStyle/>
                    <a:p>
                      <a:pPr algn="ctr"/>
                      <a:r>
                        <a:rPr lang="it-IT" sz="1200" b="1" dirty="0">
                          <a:solidFill>
                            <a:schemeClr val="bg1"/>
                          </a:solidFill>
                          <a:latin typeface="+mj-lt"/>
                        </a:rPr>
                        <a:t>MERCOLEDÌ</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hMerge="1">
                  <a:txBody>
                    <a:bodyPr/>
                    <a:lstStyle/>
                    <a:p>
                      <a:pPr algn="ctr"/>
                      <a:endParaRPr lang="it-IT" sz="1200" b="1"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r>
                        <a:rPr lang="it-IT" sz="1200" b="1" dirty="0">
                          <a:solidFill>
                            <a:schemeClr val="bg1"/>
                          </a:solidFill>
                          <a:latin typeface="+mj-lt"/>
                        </a:rPr>
                        <a:t>GIOVEDÌ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r>
                        <a:rPr lang="it-IT" sz="1200" b="1" dirty="0">
                          <a:solidFill>
                            <a:schemeClr val="bg1"/>
                          </a:solidFill>
                          <a:latin typeface="+mj-lt"/>
                        </a:rPr>
                        <a:t>VENERDÌ</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12662">
                <a:tc gridSpan="2" vMerge="1">
                  <a:txBody>
                    <a:bodyPr/>
                    <a:lstStyle/>
                    <a:p>
                      <a:endParaRPr lang="it-IT" sz="900" dirty="0"/>
                    </a:p>
                  </a:txBody>
                  <a:tcPr marL="0" marR="0" marT="0" marB="0">
                    <a:solidFill>
                      <a:schemeClr val="bg1"/>
                    </a:solidFill>
                  </a:tcPr>
                </a:tc>
                <a:tc hMerge="1" vMerge="1">
                  <a:txBody>
                    <a:bodyPr/>
                    <a:lstStyle/>
                    <a:p>
                      <a:endParaRPr lang="it-IT"/>
                    </a:p>
                  </a:txBody>
                  <a:tcPr/>
                </a:tc>
                <a:tc gridSpan="7">
                  <a:txBody>
                    <a:bodyPr/>
                    <a:lstStyle/>
                    <a:p>
                      <a:endParaRPr lang="it-IT"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hMerge="1">
                  <a:txBody>
                    <a:bodyPr/>
                    <a:lstStyle/>
                    <a:p>
                      <a:endParaRPr lang="it-IT"/>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hMerge="1">
                  <a:txBody>
                    <a:bodyPr/>
                    <a:lstStyle/>
                    <a:p>
                      <a:endParaRPr lang="it-IT"/>
                    </a:p>
                  </a:txBody>
                  <a:tcPr/>
                </a:tc>
                <a:tc hMerge="1">
                  <a:txBody>
                    <a:bodyPr/>
                    <a:lstStyle/>
                    <a:p>
                      <a:endParaRPr lang="it-IT"/>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hMerge="1">
                  <a:txBody>
                    <a:bodyPr/>
                    <a:lstStyle/>
                    <a:p>
                      <a:endParaRPr lang="it-IT"/>
                    </a:p>
                  </a:txBody>
                  <a:tcPr/>
                </a:tc>
                <a:tc hMerge="1">
                  <a:txBody>
                    <a:bodyPr/>
                    <a:lstStyle/>
                    <a:p>
                      <a:endParaRPr lang="it-IT"/>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hMerge="1">
                  <a:txBody>
                    <a:bodyPr/>
                    <a:lstStyle/>
                    <a:p>
                      <a:endParaRPr lang="it-IT"/>
                    </a:p>
                  </a:txBody>
                  <a:tcPr/>
                </a:tc>
                <a:extLst>
                  <a:ext uri="{0D108BD9-81ED-4DB2-BD59-A6C34878D82A}">
                    <a16:rowId xmlns:a16="http://schemas.microsoft.com/office/drawing/2014/main" val="10001"/>
                  </a:ext>
                </a:extLst>
              </a:tr>
              <a:tr h="346673">
                <a:tc rowSpan="4">
                  <a:txBody>
                    <a:bodyPr/>
                    <a:lstStyle/>
                    <a:p>
                      <a:pPr algn="ctr"/>
                      <a:r>
                        <a:rPr lang="it-IT" sz="1100" b="1" dirty="0">
                          <a:solidFill>
                            <a:schemeClr val="tx1">
                              <a:lumMod val="65000"/>
                              <a:lumOff val="35000"/>
                            </a:schemeClr>
                          </a:solidFill>
                          <a:latin typeface="+mj-lt"/>
                          <a:cs typeface="Arial"/>
                        </a:rPr>
                        <a:t>1 SETTIMANA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400685" algn="l">
                        <a:spcBef>
                          <a:spcPts val="740"/>
                        </a:spcBef>
                        <a:spcAft>
                          <a:spcPts val="0"/>
                        </a:spcAft>
                      </a:pPr>
                      <a:r>
                        <a:rPr lang="it-IT" sz="1000" dirty="0">
                          <a:effectLst/>
                          <a:latin typeface="+mn-lt"/>
                          <a:ea typeface="Arial" panose="020B0604020202020204" pitchFamily="34" charset="0"/>
                          <a:cs typeface="Times New Roman" panose="02020603050405020304" pitchFamily="18" charset="0"/>
                        </a:rPr>
                        <a:t>Risotto allo zafferano</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23825" marR="98425" algn="ctr">
                        <a:spcBef>
                          <a:spcPts val="740"/>
                        </a:spcBef>
                        <a:spcAft>
                          <a:spcPts val="0"/>
                        </a:spcAft>
                      </a:pPr>
                      <a:r>
                        <a:rPr lang="it-IT" sz="1000" dirty="0">
                          <a:effectLst/>
                          <a:latin typeface="+mn-lt"/>
                          <a:ea typeface="Arial" panose="020B0604020202020204" pitchFamily="34" charset="0"/>
                          <a:cs typeface="Times New Roman" panose="02020603050405020304" pitchFamily="18" charset="0"/>
                        </a:rPr>
                        <a:t>Pasta</a:t>
                      </a:r>
                      <a:r>
                        <a:rPr lang="it-IT" sz="1000" spc="-35" dirty="0">
                          <a:effectLst/>
                          <a:latin typeface="+mn-lt"/>
                          <a:ea typeface="Arial" panose="020B0604020202020204" pitchFamily="34" charset="0"/>
                          <a:cs typeface="Times New Roman" panose="02020603050405020304" pitchFamily="18" charset="0"/>
                        </a:rPr>
                        <a:t> Pomodoro e ricotta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3825" marR="98425" algn="ctr">
                        <a:spcBef>
                          <a:spcPts val="740"/>
                        </a:spcBef>
                        <a:spcAft>
                          <a:spcPts val="0"/>
                        </a:spcAft>
                      </a:pPr>
                      <a:r>
                        <a:rPr lang="it-IT" sz="1100" dirty="0">
                          <a:effectLst/>
                          <a:latin typeface="+mn-lt"/>
                          <a:ea typeface="Arial" panose="020B0604020202020204" pitchFamily="34" charset="0"/>
                          <a:cs typeface="Times New Roman" panose="02020603050405020304" pitchFamily="18" charset="0"/>
                        </a:rPr>
                        <a:t>     Passato di verdura* con crostini</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619760" marR="1905" indent="-590550" algn="l">
                        <a:lnSpc>
                          <a:spcPts val="1250"/>
                        </a:lnSpc>
                        <a:spcBef>
                          <a:spcPts val="95"/>
                        </a:spcBef>
                        <a:spcAft>
                          <a:spcPts val="0"/>
                        </a:spcAft>
                      </a:pPr>
                      <a:r>
                        <a:rPr lang="it-IT" sz="1100">
                          <a:effectLst/>
                          <a:latin typeface="+mn-lt"/>
                          <a:ea typeface="Arial" panose="020B0604020202020204" pitchFamily="34" charset="0"/>
                          <a:cs typeface="Times New Roman" panose="02020603050405020304" pitchFamily="18" charset="0"/>
                        </a:rPr>
                        <a:t>     Passato di verdura con crostini</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3825" marR="98425" algn="ctr">
                        <a:spcBef>
                          <a:spcPts val="740"/>
                        </a:spcBef>
                        <a:spcAft>
                          <a:spcPts val="0"/>
                        </a:spcAft>
                      </a:pPr>
                      <a:r>
                        <a:rPr lang="it-IT" sz="1000">
                          <a:effectLst/>
                          <a:latin typeface="+mn-lt"/>
                          <a:ea typeface="Arial" panose="020B0604020202020204" pitchFamily="34" charset="0"/>
                          <a:cs typeface="Times New Roman" panose="02020603050405020304" pitchFamily="18" charset="0"/>
                        </a:rPr>
                        <a:t>Pizza</a:t>
                      </a:r>
                      <a:r>
                        <a:rPr lang="it-IT" sz="1000" spc="-6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Margherita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111760" marR="98425" algn="ctr">
                        <a:spcBef>
                          <a:spcPts val="740"/>
                        </a:spcBef>
                        <a:spcAft>
                          <a:spcPts val="0"/>
                        </a:spcAft>
                      </a:pPr>
                      <a:r>
                        <a:rPr lang="it-IT" sz="1000" dirty="0">
                          <a:effectLst/>
                          <a:latin typeface="+mn-lt"/>
                          <a:ea typeface="Arial" panose="020B0604020202020204" pitchFamily="34" charset="0"/>
                          <a:cs typeface="Times New Roman" panose="02020603050405020304" pitchFamily="18" charset="0"/>
                        </a:rPr>
                        <a:t>Pizza</a:t>
                      </a:r>
                      <a:r>
                        <a:rPr lang="it-IT" sz="1000" spc="-65"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Margherita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701040" marR="41910" indent="-634365" algn="l">
                        <a:lnSpc>
                          <a:spcPts val="1300"/>
                        </a:lnSpc>
                        <a:spcAft>
                          <a:spcPts val="0"/>
                        </a:spcAft>
                      </a:pPr>
                      <a:r>
                        <a:rPr lang="it-IT" sz="1100" dirty="0">
                          <a:effectLst/>
                          <a:latin typeface="+mn-lt"/>
                          <a:ea typeface="Arial" panose="020B0604020202020204" pitchFamily="34" charset="0"/>
                          <a:cs typeface="Times New Roman" panose="02020603050405020304" pitchFamily="18" charset="0"/>
                        </a:rPr>
                        <a:t>          Pasta al tonno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2"/>
                  </a:ext>
                </a:extLst>
              </a:tr>
              <a:tr h="270670">
                <a:tc vMerge="1">
                  <a:txBody>
                    <a:bodyPr/>
                    <a:lstStyle/>
                    <a:p>
                      <a:endParaRPr lang="it-IT" sz="900" dirty="0"/>
                    </a:p>
                  </a:txBody>
                  <a:tcPr marL="0" marR="0" marT="0" marB="0">
                    <a:solidFill>
                      <a:schemeClr val="bg1"/>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297815" algn="l">
                        <a:spcBef>
                          <a:spcPts val="560"/>
                        </a:spcBef>
                        <a:spcAft>
                          <a:spcPts val="0"/>
                        </a:spcAft>
                      </a:pPr>
                      <a:r>
                        <a:rPr lang="it-IT" sz="1000" dirty="0">
                          <a:effectLst/>
                          <a:latin typeface="+mn-lt"/>
                          <a:ea typeface="Arial" panose="020B0604020202020204" pitchFamily="34" charset="0"/>
                          <a:cs typeface="Times New Roman" panose="02020603050405020304" pitchFamily="18" charset="0"/>
                        </a:rPr>
                        <a:t>Formaggio spalmabile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18110" marR="98425" algn="ctr">
                        <a:spcBef>
                          <a:spcPts val="560"/>
                        </a:spcBef>
                        <a:spcAft>
                          <a:spcPts val="0"/>
                        </a:spcAft>
                      </a:pPr>
                      <a:r>
                        <a:rPr lang="it-IT" sz="1000" dirty="0">
                          <a:solidFill>
                            <a:schemeClr val="tx1"/>
                          </a:solidFill>
                          <a:effectLst/>
                          <a:latin typeface="+mn-lt"/>
                          <a:ea typeface="Arial" panose="020B0604020202020204" pitchFamily="34" charset="0"/>
                          <a:cs typeface="Times New Roman" panose="02020603050405020304" pitchFamily="18" charset="0"/>
                        </a:rPr>
                        <a:t>Arista al forno</a:t>
                      </a:r>
                      <a:endParaRPr lang="it-IT" sz="11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18110" marR="98425" algn="ctr">
                        <a:spcBef>
                          <a:spcPts val="560"/>
                        </a:spcBef>
                        <a:spcAft>
                          <a:spcPts val="0"/>
                        </a:spcAft>
                      </a:pPr>
                      <a:r>
                        <a:rPr lang="it-IT" sz="1000">
                          <a:effectLst/>
                          <a:latin typeface="+mn-lt"/>
                          <a:ea typeface="Arial" panose="020B0604020202020204" pitchFamily="34" charset="0"/>
                          <a:cs typeface="Times New Roman" panose="02020603050405020304" pitchFamily="18" charset="0"/>
                        </a:rPr>
                        <a:t>Frittata</a:t>
                      </a:r>
                      <a:r>
                        <a:rPr lang="it-IT" sz="1000" spc="-1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con</a:t>
                      </a:r>
                      <a:r>
                        <a:rPr lang="it-IT" sz="1000" spc="-6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formaggio</a:t>
                      </a:r>
                      <a:endParaRPr lang="it-IT" sz="11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23495" algn="ctr">
                        <a:spcBef>
                          <a:spcPts val="560"/>
                        </a:spcBef>
                        <a:spcAft>
                          <a:spcPts val="0"/>
                        </a:spcAft>
                      </a:pPr>
                      <a:r>
                        <a:rPr lang="it-IT" sz="1000">
                          <a:effectLst/>
                          <a:latin typeface="+mn-lt"/>
                          <a:ea typeface="Arial" panose="020B0604020202020204" pitchFamily="34" charset="0"/>
                          <a:cs typeface="Times New Roman" panose="02020603050405020304" pitchFamily="18" charset="0"/>
                        </a:rPr>
                        <a:t>Frittata</a:t>
                      </a:r>
                      <a:r>
                        <a:rPr lang="it-IT" sz="1000" spc="-1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con</a:t>
                      </a:r>
                      <a:r>
                        <a:rPr lang="it-IT" sz="1000" spc="-6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formaggio</a:t>
                      </a:r>
                      <a:endParaRPr lang="it-IT" sz="110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18110" marR="98425" algn="ctr">
                        <a:spcBef>
                          <a:spcPts val="560"/>
                        </a:spcBef>
                        <a:spcAft>
                          <a:spcPts val="0"/>
                        </a:spcAft>
                      </a:pPr>
                      <a:r>
                        <a:rPr lang="it-IT" sz="1000">
                          <a:effectLst/>
                          <a:latin typeface="+mn-lt"/>
                          <a:ea typeface="Arial" panose="020B0604020202020204" pitchFamily="34" charset="0"/>
                          <a:cs typeface="Times New Roman" panose="02020603050405020304" pitchFamily="18" charset="0"/>
                        </a:rPr>
                        <a:t>1/2</a:t>
                      </a:r>
                      <a:r>
                        <a:rPr lang="it-IT" sz="1000" spc="-70">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Prosciutto Cotto</a:t>
                      </a:r>
                      <a:endParaRPr lang="it-IT" sz="11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118110" marR="98425" algn="ctr">
                        <a:spcBef>
                          <a:spcPts val="580"/>
                        </a:spcBef>
                        <a:spcAft>
                          <a:spcPts val="0"/>
                        </a:spcAft>
                      </a:pPr>
                      <a:r>
                        <a:rPr lang="it-IT" sz="1000" dirty="0">
                          <a:effectLst/>
                          <a:latin typeface="+mn-lt"/>
                          <a:ea typeface="Arial" panose="020B0604020202020204" pitchFamily="34" charset="0"/>
                          <a:cs typeface="Times New Roman" panose="02020603050405020304" pitchFamily="18" charset="0"/>
                        </a:rPr>
                        <a:t>1/2</a:t>
                      </a:r>
                      <a:r>
                        <a:rPr lang="it-IT" sz="1000" spc="-70"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Prosciutto Cotto</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67310" marR="58420" algn="ctr">
                        <a:spcBef>
                          <a:spcPts val="605"/>
                        </a:spcBef>
                        <a:spcAft>
                          <a:spcPts val="0"/>
                        </a:spcAft>
                      </a:pPr>
                      <a:r>
                        <a:rPr lang="it-IT" sz="1000" dirty="0">
                          <a:solidFill>
                            <a:schemeClr val="tx1"/>
                          </a:solidFill>
                          <a:effectLst/>
                          <a:latin typeface="+mn-lt"/>
                          <a:ea typeface="Arial" panose="020B0604020202020204" pitchFamily="34" charset="0"/>
                          <a:cs typeface="Times New Roman" panose="02020603050405020304" pitchFamily="18" charset="0"/>
                        </a:rPr>
                        <a:t>Bastoncini* di</a:t>
                      </a:r>
                      <a:r>
                        <a:rPr lang="it-IT" sz="1000" spc="-60" dirty="0">
                          <a:solidFill>
                            <a:schemeClr val="tx1"/>
                          </a:solidFill>
                          <a:effectLst/>
                          <a:latin typeface="+mn-lt"/>
                          <a:ea typeface="Arial" panose="020B0604020202020204" pitchFamily="34" charset="0"/>
                          <a:cs typeface="Times New Roman" panose="02020603050405020304" pitchFamily="18" charset="0"/>
                        </a:rPr>
                        <a:t> </a:t>
                      </a:r>
                      <a:r>
                        <a:rPr lang="it-IT" sz="1000" dirty="0">
                          <a:solidFill>
                            <a:schemeClr val="tx1"/>
                          </a:solidFill>
                          <a:effectLst/>
                          <a:latin typeface="+mn-lt"/>
                          <a:ea typeface="Arial" panose="020B0604020202020204" pitchFamily="34" charset="0"/>
                          <a:cs typeface="Times New Roman" panose="02020603050405020304" pitchFamily="18" charset="0"/>
                        </a:rPr>
                        <a:t>pesce</a:t>
                      </a:r>
                      <a:endParaRPr lang="it-IT" sz="11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3"/>
                  </a:ext>
                </a:extLst>
              </a:tr>
              <a:tr h="288894">
                <a:tc vMerge="1">
                  <a:txBody>
                    <a:bodyPr/>
                    <a:lstStyle/>
                    <a:p>
                      <a:endParaRPr lang="it-IT" sz="900" dirty="0"/>
                    </a:p>
                  </a:txBody>
                  <a:tcPr marL="0" marR="0" marT="0" marB="0">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487045" algn="l">
                        <a:lnSpc>
                          <a:spcPts val="1110"/>
                        </a:lnSpc>
                        <a:spcBef>
                          <a:spcPts val="140"/>
                        </a:spcBef>
                        <a:spcAft>
                          <a:spcPts val="0"/>
                        </a:spcAft>
                      </a:pPr>
                      <a:r>
                        <a:rPr lang="it-IT" sz="1000" dirty="0">
                          <a:effectLst/>
                          <a:latin typeface="+mn-lt"/>
                          <a:ea typeface="Arial" panose="020B0604020202020204" pitchFamily="34" charset="0"/>
                          <a:cs typeface="Times New Roman" panose="02020603050405020304" pitchFamily="18" charset="0"/>
                        </a:rPr>
                        <a:t>Carote</a:t>
                      </a:r>
                      <a:r>
                        <a:rPr lang="it-IT" sz="1000" spc="-60"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Julienne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25095" marR="92075" algn="ctr">
                        <a:lnSpc>
                          <a:spcPts val="1110"/>
                        </a:lnSpc>
                        <a:spcBef>
                          <a:spcPts val="140"/>
                        </a:spcBef>
                        <a:spcAft>
                          <a:spcPts val="0"/>
                        </a:spcAft>
                      </a:pPr>
                      <a:r>
                        <a:rPr lang="it-IT" sz="1000" dirty="0">
                          <a:effectLst/>
                          <a:latin typeface="+mn-lt"/>
                          <a:ea typeface="Arial" panose="020B0604020202020204" pitchFamily="34" charset="0"/>
                          <a:cs typeface="Times New Roman" panose="02020603050405020304" pitchFamily="18" charset="0"/>
                        </a:rPr>
                        <a:t>Fagiolini*</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92075" algn="ctr">
                        <a:lnSpc>
                          <a:spcPts val="1110"/>
                        </a:lnSpc>
                        <a:spcBef>
                          <a:spcPts val="140"/>
                        </a:spcBef>
                        <a:spcAft>
                          <a:spcPts val="0"/>
                        </a:spcAft>
                      </a:pPr>
                      <a:r>
                        <a:rPr lang="it-IT" sz="1000" dirty="0">
                          <a:effectLst/>
                          <a:latin typeface="+mn-lt"/>
                          <a:ea typeface="Arial" panose="020B0604020202020204" pitchFamily="34" charset="0"/>
                          <a:cs typeface="Times New Roman" panose="02020603050405020304" pitchFamily="18" charset="0"/>
                        </a:rPr>
                        <a:t>Patate* prezzemolate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27940" algn="ctr">
                        <a:lnSpc>
                          <a:spcPts val="1110"/>
                        </a:lnSpc>
                        <a:spcBef>
                          <a:spcPts val="140"/>
                        </a:spcBef>
                        <a:spcAft>
                          <a:spcPts val="0"/>
                        </a:spcAft>
                      </a:pPr>
                      <a:r>
                        <a:rPr lang="it-IT" sz="1000">
                          <a:effectLst/>
                          <a:latin typeface="+mn-lt"/>
                          <a:ea typeface="Arial" panose="020B0604020202020204" pitchFamily="34" charset="0"/>
                          <a:cs typeface="Times New Roman" panose="02020603050405020304" pitchFamily="18" charset="0"/>
                        </a:rPr>
                        <a:t>Patate prezzemolate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92075" algn="ctr">
                        <a:lnSpc>
                          <a:spcPts val="1110"/>
                        </a:lnSpc>
                        <a:spcBef>
                          <a:spcPts val="140"/>
                        </a:spcBef>
                        <a:spcAft>
                          <a:spcPts val="0"/>
                        </a:spcAft>
                      </a:pPr>
                      <a:r>
                        <a:rPr lang="it-IT" sz="1000">
                          <a:effectLst/>
                          <a:latin typeface="+mn-lt"/>
                          <a:ea typeface="Arial" panose="020B0604020202020204" pitchFamily="34" charset="0"/>
                          <a:cs typeface="Times New Roman" panose="02020603050405020304" pitchFamily="18" charset="0"/>
                        </a:rPr>
                        <a:t>Insalata mista ( verde + carote )</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122555" marR="98425" algn="ctr">
                        <a:lnSpc>
                          <a:spcPts val="1110"/>
                        </a:lnSpc>
                        <a:spcBef>
                          <a:spcPts val="140"/>
                        </a:spcBef>
                        <a:spcAft>
                          <a:spcPts val="0"/>
                        </a:spcAft>
                      </a:pPr>
                      <a:r>
                        <a:rPr lang="it-IT" sz="1000" dirty="0">
                          <a:effectLst/>
                          <a:latin typeface="+mn-lt"/>
                          <a:ea typeface="Arial" panose="020B0604020202020204" pitchFamily="34" charset="0"/>
                          <a:cs typeface="Times New Roman" panose="02020603050405020304" pitchFamily="18" charset="0"/>
                        </a:rPr>
                        <a:t>Insalata mista ( verde + carote )</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74295" marR="57150" algn="ctr">
                        <a:lnSpc>
                          <a:spcPts val="1085"/>
                        </a:lnSpc>
                        <a:spcBef>
                          <a:spcPts val="165"/>
                        </a:spcBef>
                        <a:spcAft>
                          <a:spcPts val="0"/>
                        </a:spcAft>
                      </a:pPr>
                      <a:r>
                        <a:rPr lang="it-IT" sz="1100" dirty="0">
                          <a:effectLst/>
                          <a:latin typeface="+mn-lt"/>
                          <a:ea typeface="Arial" panose="020B0604020202020204" pitchFamily="34" charset="0"/>
                          <a:cs typeface="Times New Roman" panose="02020603050405020304" pitchFamily="18" charset="0"/>
                        </a:rPr>
                        <a:t>Zucchine* gratinate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4"/>
                  </a:ext>
                </a:extLst>
              </a:tr>
              <a:tr h="203378">
                <a:tc vMerge="1">
                  <a:txBody>
                    <a:bodyPr/>
                    <a:lstStyle/>
                    <a:p>
                      <a:endParaRPr lang="it-IT" sz="900" dirty="0"/>
                    </a:p>
                  </a:txBody>
                  <a:tcPr marL="0" marR="0" marT="0" marB="0">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433705" algn="l">
                        <a:lnSpc>
                          <a:spcPts val="1000"/>
                        </a:lnSpc>
                        <a:spcAft>
                          <a:spcPts val="0"/>
                        </a:spcAft>
                      </a:pPr>
                      <a:r>
                        <a:rPr lang="it-IT" sz="1000" spc="-5" dirty="0">
                          <a:effectLst/>
                          <a:latin typeface="+mn-lt"/>
                          <a:ea typeface="Arial" panose="020B0604020202020204" pitchFamily="34" charset="0"/>
                          <a:cs typeface="Times New Roman" panose="02020603050405020304" pitchFamily="18" charset="0"/>
                        </a:rPr>
                        <a:t>Frutta</a:t>
                      </a:r>
                      <a:r>
                        <a:rPr lang="it-IT" sz="1000" spc="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di</a:t>
                      </a:r>
                      <a:r>
                        <a:rPr lang="it-IT" sz="1000" spc="-6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25095" marR="92075" algn="ctr">
                        <a:lnSpc>
                          <a:spcPts val="990"/>
                        </a:lnSpc>
                        <a:spcAft>
                          <a:spcPts val="0"/>
                        </a:spcAft>
                      </a:pPr>
                      <a:r>
                        <a:rPr lang="it-IT" sz="1000" spc="-5" dirty="0">
                          <a:effectLst/>
                          <a:latin typeface="+mn-lt"/>
                          <a:ea typeface="Arial" panose="020B0604020202020204" pitchFamily="34" charset="0"/>
                          <a:cs typeface="Times New Roman" panose="02020603050405020304" pitchFamily="18" charset="0"/>
                        </a:rPr>
                        <a:t>Frutta di</a:t>
                      </a:r>
                      <a:r>
                        <a:rPr lang="it-IT" sz="1000" spc="-6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92075" algn="ctr">
                        <a:lnSpc>
                          <a:spcPts val="990"/>
                        </a:lnSpc>
                        <a:spcAft>
                          <a:spcPts val="0"/>
                        </a:spcAft>
                      </a:pPr>
                      <a:r>
                        <a:rPr lang="it-IT" sz="1000" spc="-5">
                          <a:effectLst/>
                          <a:latin typeface="+mn-lt"/>
                          <a:ea typeface="Arial" panose="020B0604020202020204" pitchFamily="34" charset="0"/>
                          <a:cs typeface="Times New Roman" panose="02020603050405020304" pitchFamily="18" charset="0"/>
                        </a:rPr>
                        <a:t>Frutta</a:t>
                      </a:r>
                      <a:r>
                        <a:rPr lang="it-IT" sz="1000" spc="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di</a:t>
                      </a:r>
                      <a:r>
                        <a:rPr lang="it-IT" sz="1000" spc="-70">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27305" algn="ctr">
                        <a:lnSpc>
                          <a:spcPts val="1000"/>
                        </a:lnSpc>
                        <a:spcAft>
                          <a:spcPts val="0"/>
                        </a:spcAft>
                      </a:pPr>
                      <a:r>
                        <a:rPr lang="it-IT" sz="1000" spc="-5">
                          <a:effectLst/>
                          <a:latin typeface="+mn-lt"/>
                          <a:ea typeface="Arial" panose="020B0604020202020204" pitchFamily="34" charset="0"/>
                          <a:cs typeface="Times New Roman" panose="02020603050405020304" pitchFamily="18" charset="0"/>
                        </a:rPr>
                        <a:t>Frutta</a:t>
                      </a:r>
                      <a:r>
                        <a:rPr lang="it-IT" sz="1000" spc="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di</a:t>
                      </a:r>
                      <a:r>
                        <a:rPr lang="it-IT" sz="1000" spc="-70">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92075" algn="ctr">
                        <a:lnSpc>
                          <a:spcPts val="990"/>
                        </a:lnSpc>
                        <a:spcAft>
                          <a:spcPts val="0"/>
                        </a:spcAft>
                      </a:pPr>
                      <a:r>
                        <a:rPr lang="it-IT" sz="1000">
                          <a:effectLst/>
                          <a:latin typeface="+mn-lt"/>
                          <a:ea typeface="Arial" panose="020B0604020202020204" pitchFamily="34" charset="0"/>
                          <a:cs typeface="Times New Roman" panose="02020603050405020304" pitchFamily="18" charset="0"/>
                        </a:rPr>
                        <a:t>Dolcetto</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120650" marR="98425" algn="ctr">
                        <a:lnSpc>
                          <a:spcPts val="1000"/>
                        </a:lnSpc>
                        <a:spcAft>
                          <a:spcPts val="0"/>
                        </a:spcAft>
                      </a:pPr>
                      <a:r>
                        <a:rPr lang="it-IT" sz="1000" dirty="0">
                          <a:effectLst/>
                          <a:latin typeface="+mn-lt"/>
                          <a:ea typeface="Arial" panose="020B0604020202020204" pitchFamily="34" charset="0"/>
                          <a:cs typeface="Times New Roman" panose="02020603050405020304" pitchFamily="18" charset="0"/>
                        </a:rPr>
                        <a:t>Dolcetto</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74295" marR="55245" algn="ctr">
                        <a:lnSpc>
                          <a:spcPts val="1000"/>
                        </a:lnSpc>
                        <a:spcAft>
                          <a:spcPts val="0"/>
                        </a:spcAft>
                      </a:pPr>
                      <a:r>
                        <a:rPr lang="it-IT" sz="1000" spc="-5" dirty="0">
                          <a:effectLst/>
                          <a:latin typeface="+mn-lt"/>
                          <a:ea typeface="Arial" panose="020B0604020202020204" pitchFamily="34" charset="0"/>
                          <a:cs typeface="Times New Roman" panose="02020603050405020304" pitchFamily="18" charset="0"/>
                        </a:rPr>
                        <a:t>Frutta</a:t>
                      </a:r>
                      <a:r>
                        <a:rPr lang="it-IT" sz="1000"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di</a:t>
                      </a:r>
                      <a:r>
                        <a:rPr lang="it-IT" sz="1000" spc="-5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5"/>
                  </a:ext>
                </a:extLst>
              </a:tr>
              <a:tr h="373988">
                <a:tc rowSpan="4">
                  <a:txBody>
                    <a:bodyPr/>
                    <a:lstStyle/>
                    <a:p>
                      <a:pPr algn="ctr"/>
                      <a:r>
                        <a:rPr lang="it-IT" sz="1100" b="1" dirty="0">
                          <a:solidFill>
                            <a:schemeClr val="tx1">
                              <a:lumMod val="65000"/>
                              <a:lumOff val="35000"/>
                            </a:schemeClr>
                          </a:solidFill>
                          <a:latin typeface="+mj-lt"/>
                          <a:cs typeface="Arial"/>
                        </a:rPr>
                        <a:t>2 SETTIMANA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DF977"/>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577850" algn="l">
                        <a:spcBef>
                          <a:spcPts val="630"/>
                        </a:spcBef>
                        <a:spcAft>
                          <a:spcPts val="0"/>
                        </a:spcAft>
                      </a:pPr>
                      <a:r>
                        <a:rPr lang="it-IT" sz="1000" dirty="0">
                          <a:effectLst/>
                          <a:latin typeface="+mn-lt"/>
                          <a:ea typeface="Arial" panose="020B0604020202020204" pitchFamily="34" charset="0"/>
                          <a:cs typeface="Times New Roman" panose="02020603050405020304" pitchFamily="18" charset="0"/>
                        </a:rPr>
                        <a:t>Pasta</a:t>
                      </a:r>
                      <a:r>
                        <a:rPr lang="it-IT" sz="1000" spc="-30" dirty="0">
                          <a:effectLst/>
                          <a:latin typeface="+mn-lt"/>
                          <a:ea typeface="Arial" panose="020B0604020202020204" pitchFamily="34" charset="0"/>
                          <a:cs typeface="Times New Roman" panose="02020603050405020304" pitchFamily="18" charset="0"/>
                        </a:rPr>
                        <a:t> all’olio</a:t>
                      </a:r>
                      <a:endParaRPr lang="it-IT" sz="10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125095" marR="92710" algn="l">
                        <a:spcBef>
                          <a:spcPts val="605"/>
                        </a:spcBef>
                        <a:spcAft>
                          <a:spcPts val="0"/>
                        </a:spcAft>
                      </a:pPr>
                      <a:r>
                        <a:rPr lang="it-IT" sz="1000" spc="15" dirty="0" err="1">
                          <a:effectLst/>
                          <a:latin typeface="+mn-lt"/>
                          <a:ea typeface="Arial" panose="020B0604020202020204" pitchFamily="34" charset="0"/>
                          <a:cs typeface="Times New Roman" panose="02020603050405020304" pitchFamily="18" charset="0"/>
                        </a:rPr>
                        <a:t>Bruscitt</a:t>
                      </a:r>
                      <a:r>
                        <a:rPr lang="it-IT" sz="1000" spc="15" dirty="0">
                          <a:effectLst/>
                          <a:latin typeface="+mn-lt"/>
                          <a:ea typeface="Arial" panose="020B0604020202020204" pitchFamily="34" charset="0"/>
                          <a:cs typeface="Times New Roman" panose="02020603050405020304" pitchFamily="18" charset="0"/>
                        </a:rPr>
                        <a:t> con polenta</a:t>
                      </a:r>
                      <a:endParaRPr lang="it-IT" sz="10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5095" marR="92710" algn="l">
                        <a:spcBef>
                          <a:spcPts val="605"/>
                        </a:spcBef>
                        <a:spcAft>
                          <a:spcPts val="0"/>
                        </a:spcAft>
                      </a:pPr>
                      <a:r>
                        <a:rPr lang="it-IT" sz="1000" dirty="0">
                          <a:effectLst/>
                          <a:latin typeface="+mn-lt"/>
                          <a:ea typeface="Arial" panose="020B0604020202020204" pitchFamily="34" charset="0"/>
                          <a:cs typeface="Times New Roman" panose="02020603050405020304" pitchFamily="18" charset="0"/>
                        </a:rPr>
                        <a:t> Passato</a:t>
                      </a:r>
                      <a:r>
                        <a:rPr lang="it-IT" sz="1000" spc="5"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di</a:t>
                      </a:r>
                      <a:r>
                        <a:rPr lang="it-IT" sz="1000" spc="-50"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Verdura*</a:t>
                      </a:r>
                      <a:r>
                        <a:rPr lang="it-IT" sz="1000" spc="5"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con</a:t>
                      </a:r>
                      <a:r>
                        <a:rPr lang="it-IT" sz="1000" spc="-55"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legumi e pasta</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20955" algn="l">
                        <a:spcBef>
                          <a:spcPts val="605"/>
                        </a:spcBef>
                        <a:spcAft>
                          <a:spcPts val="0"/>
                        </a:spcAft>
                      </a:pPr>
                      <a:r>
                        <a:rPr lang="it-IT" sz="1000">
                          <a:effectLst/>
                          <a:latin typeface="+mn-lt"/>
                          <a:ea typeface="Arial" panose="020B0604020202020204" pitchFamily="34" charset="0"/>
                          <a:cs typeface="Times New Roman" panose="02020603050405020304" pitchFamily="18" charset="0"/>
                        </a:rPr>
                        <a:t> Passato</a:t>
                      </a:r>
                      <a:r>
                        <a:rPr lang="it-IT" sz="1000" spc="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di</a:t>
                      </a:r>
                      <a:r>
                        <a:rPr lang="it-IT" sz="1000" spc="-50">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Verdura</a:t>
                      </a:r>
                      <a:r>
                        <a:rPr lang="it-IT" sz="1000" spc="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con</a:t>
                      </a:r>
                      <a:r>
                        <a:rPr lang="it-IT" sz="1000" spc="-55">
                          <a:effectLst/>
                          <a:latin typeface="+mn-lt"/>
                          <a:ea typeface="Arial" panose="020B0604020202020204" pitchFamily="34" charset="0"/>
                          <a:cs typeface="Times New Roman" panose="02020603050405020304" pitchFamily="18" charset="0"/>
                        </a:rPr>
                        <a:t> </a:t>
                      </a:r>
                      <a:r>
                        <a:rPr lang="it-IT" sz="1000">
                          <a:effectLst/>
                          <a:latin typeface="+mn-lt"/>
                          <a:ea typeface="Arial" panose="020B0604020202020204" pitchFamily="34" charset="0"/>
                          <a:cs typeface="Times New Roman" panose="02020603050405020304" pitchFamily="18" charset="0"/>
                        </a:rPr>
                        <a:t>legumi</a:t>
                      </a:r>
                      <a:endParaRPr lang="it-IT" sz="10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5095" marR="92710" algn="l">
                        <a:spcBef>
                          <a:spcPts val="605"/>
                        </a:spcBef>
                        <a:spcAft>
                          <a:spcPts val="0"/>
                        </a:spcAft>
                      </a:pPr>
                      <a:r>
                        <a:rPr lang="it-IT" sz="1000">
                          <a:effectLst/>
                          <a:latin typeface="+mn-lt"/>
                          <a:ea typeface="Arial" panose="020B0604020202020204" pitchFamily="34" charset="0"/>
                          <a:cs typeface="Times New Roman" panose="02020603050405020304" pitchFamily="18" charset="0"/>
                        </a:rPr>
                        <a:t>         Pasta al pesto</a:t>
                      </a:r>
                      <a:endParaRPr lang="it-IT" sz="10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125095" marR="98425" algn="l">
                        <a:spcBef>
                          <a:spcPts val="5"/>
                        </a:spcBef>
                        <a:spcAft>
                          <a:spcPts val="0"/>
                        </a:spcAft>
                      </a:pPr>
                      <a:r>
                        <a:rPr lang="it-IT" sz="1000" dirty="0">
                          <a:effectLst/>
                          <a:latin typeface="+mn-lt"/>
                          <a:ea typeface="Arial" panose="020B0604020202020204" pitchFamily="34" charset="0"/>
                          <a:cs typeface="Times New Roman" panose="02020603050405020304" pitchFamily="18" charset="0"/>
                        </a:rPr>
                        <a:t>         Pasta al pesto</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74295" marR="58420" algn="l">
                        <a:spcBef>
                          <a:spcPts val="605"/>
                        </a:spcBef>
                        <a:spcAft>
                          <a:spcPts val="0"/>
                        </a:spcAft>
                      </a:pPr>
                      <a:r>
                        <a:rPr lang="it-IT" sz="1000" dirty="0">
                          <a:effectLst/>
                          <a:latin typeface="+mn-lt"/>
                          <a:ea typeface="Arial" panose="020B0604020202020204" pitchFamily="34" charset="0"/>
                          <a:cs typeface="Times New Roman" panose="02020603050405020304" pitchFamily="18" charset="0"/>
                        </a:rPr>
                        <a:t>   Risotto alla Parmigiana</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06"/>
                  </a:ext>
                </a:extLst>
              </a:tr>
              <a:tr h="346673">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242570" algn="ctr">
                        <a:spcBef>
                          <a:spcPts val="560"/>
                        </a:spcBef>
                        <a:spcAft>
                          <a:spcPts val="0"/>
                        </a:spcAft>
                      </a:pPr>
                      <a:r>
                        <a:rPr lang="it-IT" sz="1100" b="0" strike="noStrike" baseline="0" dirty="0">
                          <a:solidFill>
                            <a:schemeClr val="tx1"/>
                          </a:solidFill>
                          <a:effectLst/>
                          <a:latin typeface="+mn-lt"/>
                          <a:ea typeface="Arial" panose="020B0604020202020204" pitchFamily="34" charset="0"/>
                          <a:cs typeface="Times New Roman" panose="02020603050405020304" pitchFamily="18" charset="0"/>
                        </a:rPr>
                        <a:t>Cosce di pollo al forno</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125095" marR="94615" algn="ctr">
                        <a:spcBef>
                          <a:spcPts val="560"/>
                        </a:spcBef>
                        <a:spcAft>
                          <a:spcPts val="0"/>
                        </a:spcAft>
                      </a:pP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5095" marR="94615" algn="ctr">
                        <a:spcBef>
                          <a:spcPts val="560"/>
                        </a:spcBef>
                        <a:spcAft>
                          <a:spcPts val="0"/>
                        </a:spcAft>
                      </a:pPr>
                      <a:r>
                        <a:rPr lang="it-IT" sz="1100">
                          <a:effectLst/>
                          <a:latin typeface="+mn-lt"/>
                          <a:ea typeface="Arial" panose="020B0604020202020204" pitchFamily="34" charset="0"/>
                          <a:cs typeface="Times New Roman" panose="02020603050405020304" pitchFamily="18" charset="0"/>
                        </a:rPr>
                        <a:t>Formaggio fresco                    ( crescenza ) </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23495" algn="ctr">
                        <a:spcBef>
                          <a:spcPts val="535"/>
                        </a:spcBef>
                        <a:spcAft>
                          <a:spcPts val="0"/>
                        </a:spcAft>
                      </a:pPr>
                      <a:r>
                        <a:rPr lang="it-IT" sz="1100">
                          <a:effectLst/>
                          <a:latin typeface="+mn-lt"/>
                          <a:ea typeface="Arial" panose="020B0604020202020204" pitchFamily="34" charset="0"/>
                          <a:cs typeface="Times New Roman" panose="02020603050405020304" pitchFamily="18" charset="0"/>
                        </a:rPr>
                        <a:t>Formaggio fresco                    ( crescenza ) </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5095" marR="94615" algn="ctr">
                        <a:spcBef>
                          <a:spcPts val="560"/>
                        </a:spcBef>
                        <a:spcAft>
                          <a:spcPts val="0"/>
                        </a:spcAft>
                      </a:pPr>
                      <a:r>
                        <a:rPr lang="it-IT" sz="1000">
                          <a:solidFill>
                            <a:schemeClr val="tx1"/>
                          </a:solidFill>
                          <a:effectLst/>
                          <a:latin typeface="+mn-lt"/>
                          <a:ea typeface="Arial" panose="020B0604020202020204" pitchFamily="34" charset="0"/>
                          <a:cs typeface="Times New Roman" panose="02020603050405020304" pitchFamily="18" charset="0"/>
                        </a:rPr>
                        <a:t>Cotoletta di lonza al forno</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121920" marR="98425" algn="ctr">
                        <a:spcBef>
                          <a:spcPts val="535"/>
                        </a:spcBef>
                        <a:spcAft>
                          <a:spcPts val="0"/>
                        </a:spcAft>
                      </a:pPr>
                      <a:r>
                        <a:rPr lang="it-IT" sz="1000" dirty="0">
                          <a:solidFill>
                            <a:schemeClr val="tx1"/>
                          </a:solidFill>
                          <a:effectLst/>
                          <a:latin typeface="+mn-lt"/>
                          <a:ea typeface="Arial" panose="020B0604020202020204" pitchFamily="34" charset="0"/>
                          <a:cs typeface="Times New Roman" panose="02020603050405020304" pitchFamily="18" charset="0"/>
                        </a:rPr>
                        <a:t>Cotoletta di lonza al forno</a:t>
                      </a:r>
                      <a:endParaRPr lang="it-IT" sz="11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74295" marR="22860" algn="ctr">
                        <a:spcBef>
                          <a:spcPts val="535"/>
                        </a:spcBef>
                        <a:spcAft>
                          <a:spcPts val="0"/>
                        </a:spcAft>
                      </a:pPr>
                      <a:r>
                        <a:rPr lang="it-IT" sz="1000" spc="-5" dirty="0">
                          <a:effectLst/>
                          <a:latin typeface="+mn-lt"/>
                          <a:ea typeface="Arial" panose="020B0604020202020204" pitchFamily="34" charset="0"/>
                          <a:cs typeface="Times New Roman" panose="02020603050405020304" pitchFamily="18" charset="0"/>
                        </a:rPr>
                        <a:t>Platessa*</a:t>
                      </a:r>
                      <a:r>
                        <a:rPr lang="it-IT" sz="1000" spc="-35" dirty="0">
                          <a:effectLst/>
                          <a:latin typeface="+mn-lt"/>
                          <a:ea typeface="Arial" panose="020B0604020202020204" pitchFamily="34" charset="0"/>
                          <a:cs typeface="Times New Roman" panose="02020603050405020304" pitchFamily="18" charset="0"/>
                        </a:rPr>
                        <a:t> dorata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08"/>
                  </a:ext>
                </a:extLst>
              </a:tr>
              <a:tr h="321723">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strike="noStrike" kern="1200" baseline="0" dirty="0">
                          <a:solidFill>
                            <a:schemeClr val="tx1"/>
                          </a:solidFill>
                          <a:effectLst/>
                          <a:latin typeface="+mn-lt"/>
                          <a:ea typeface="+mn-ea"/>
                          <a:cs typeface="Times New Roman" panose="02020603050405020304" pitchFamily="18" charset="0"/>
                        </a:rPr>
                        <a:t>Finocchi in insalata</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kern="1200" dirty="0">
                          <a:solidFill>
                            <a:schemeClr val="tx1"/>
                          </a:solidFill>
                          <a:effectLst/>
                          <a:latin typeface="+mn-lt"/>
                          <a:ea typeface="Arial" panose="020B0604020202020204" pitchFamily="34" charset="0"/>
                          <a:cs typeface="Times New Roman" panose="02020603050405020304" pitchFamily="18" charset="0"/>
                        </a:rPr>
                        <a:t>Carote Julienne</a:t>
                      </a:r>
                    </a:p>
                    <a:p>
                      <a:pPr marL="0" algn="ctr" defTabSz="1007943" rtl="0" eaLnBrk="1" fontAlgn="ctr" latinLnBrk="0" hangingPunct="1"/>
                      <a:endParaRPr lang="it-IT" sz="1000" kern="1200" dirty="0">
                        <a:solidFill>
                          <a:schemeClr val="tx1"/>
                        </a:solidFill>
                        <a:effectLst/>
                        <a:latin typeface="+mn-lt"/>
                        <a:ea typeface="+mn-ea"/>
                        <a:cs typeface="Times New Roman" panose="02020603050405020304" pitchFamily="18" charset="0"/>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kern="1200" dirty="0">
                          <a:solidFill>
                            <a:schemeClr val="tx1"/>
                          </a:solidFill>
                          <a:effectLst/>
                          <a:latin typeface="+mn-lt"/>
                          <a:ea typeface="Arial" panose="020B0604020202020204" pitchFamily="34" charset="0"/>
                          <a:cs typeface="Times New Roman" panose="02020603050405020304" pitchFamily="18" charset="0"/>
                        </a:rPr>
                        <a:t>Patate* al Forno</a:t>
                      </a:r>
                      <a:endParaRPr lang="it-IT" sz="1000" kern="1200" dirty="0">
                        <a:solidFill>
                          <a:schemeClr val="tx1"/>
                        </a:solidFill>
                        <a:effectLst/>
                        <a:latin typeface="+mn-lt"/>
                        <a:ea typeface="+mn-ea"/>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34290" algn="ctr">
                        <a:lnSpc>
                          <a:spcPts val="1100"/>
                        </a:lnSpc>
                        <a:spcBef>
                          <a:spcPts val="115"/>
                        </a:spcBef>
                        <a:spcAft>
                          <a:spcPts val="0"/>
                        </a:spcAft>
                      </a:pPr>
                      <a:r>
                        <a:rPr lang="it-IT" sz="1000" kern="1200">
                          <a:solidFill>
                            <a:schemeClr val="tx1"/>
                          </a:solidFill>
                          <a:effectLst/>
                          <a:latin typeface="+mn-lt"/>
                          <a:ea typeface="Arial" panose="020B0604020202020204" pitchFamily="34" charset="0"/>
                          <a:cs typeface="Times New Roman" panose="02020603050405020304" pitchFamily="18" charset="0"/>
                        </a:rPr>
                        <a:t>Patate al Forno</a:t>
                      </a:r>
                      <a:endParaRPr lang="it-IT" sz="10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kern="1200" dirty="0">
                          <a:solidFill>
                            <a:schemeClr val="tx1"/>
                          </a:solidFill>
                          <a:effectLst/>
                          <a:latin typeface="+mn-lt"/>
                          <a:ea typeface="Arial" panose="020B0604020202020204" pitchFamily="34" charset="0"/>
                          <a:cs typeface="Times New Roman" panose="02020603050405020304" pitchFamily="18" charset="0"/>
                        </a:rPr>
                        <a:t>Fagiolini*</a:t>
                      </a:r>
                      <a:endParaRPr lang="it-IT" sz="1000" kern="1200" dirty="0">
                        <a:solidFill>
                          <a:schemeClr val="tx1"/>
                        </a:solidFill>
                        <a:effectLst/>
                        <a:latin typeface="+mn-lt"/>
                        <a:ea typeface="+mn-ea"/>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124460" marR="98425" algn="ctr">
                        <a:lnSpc>
                          <a:spcPts val="1125"/>
                        </a:lnSpc>
                        <a:spcBef>
                          <a:spcPts val="90"/>
                        </a:spcBef>
                        <a:spcAft>
                          <a:spcPts val="0"/>
                        </a:spcAft>
                      </a:pPr>
                      <a:r>
                        <a:rPr lang="it-IT" sz="1000" kern="1200" dirty="0">
                          <a:solidFill>
                            <a:schemeClr val="tx1"/>
                          </a:solidFill>
                          <a:effectLst/>
                          <a:latin typeface="+mn-lt"/>
                          <a:ea typeface="Arial" panose="020B0604020202020204" pitchFamily="34" charset="0"/>
                          <a:cs typeface="Times New Roman" panose="02020603050405020304" pitchFamily="18" charset="0"/>
                        </a:rPr>
                        <a:t>Fagiolini</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74295" marR="47625" algn="ctr">
                        <a:lnSpc>
                          <a:spcPts val="1125"/>
                        </a:lnSpc>
                        <a:spcBef>
                          <a:spcPts val="90"/>
                        </a:spcBef>
                        <a:spcAft>
                          <a:spcPts val="0"/>
                        </a:spcAft>
                      </a:pPr>
                      <a:r>
                        <a:rPr lang="it-IT" sz="1000" kern="1200" dirty="0">
                          <a:solidFill>
                            <a:schemeClr val="tx1"/>
                          </a:solidFill>
                          <a:effectLst/>
                          <a:latin typeface="+mn-lt"/>
                          <a:ea typeface="Arial" panose="020B0604020202020204" pitchFamily="34" charset="0"/>
                          <a:cs typeface="Times New Roman" panose="02020603050405020304" pitchFamily="18" charset="0"/>
                        </a:rPr>
                        <a:t>Insalata mista</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09"/>
                  </a:ext>
                </a:extLst>
              </a:tr>
              <a:tr h="304647">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433705" algn="l">
                        <a:lnSpc>
                          <a:spcPts val="1000"/>
                        </a:lnSpc>
                        <a:spcAft>
                          <a:spcPts val="0"/>
                        </a:spcAft>
                      </a:pPr>
                      <a:r>
                        <a:rPr lang="it-IT" sz="1000" spc="-5" dirty="0">
                          <a:effectLst/>
                          <a:latin typeface="+mn-lt"/>
                          <a:ea typeface="Arial" panose="020B0604020202020204" pitchFamily="34" charset="0"/>
                          <a:cs typeface="Times New Roman" panose="02020603050405020304" pitchFamily="18" charset="0"/>
                        </a:rPr>
                        <a:t>Frutta</a:t>
                      </a:r>
                      <a:r>
                        <a:rPr lang="it-IT" sz="1000" spc="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di</a:t>
                      </a:r>
                      <a:r>
                        <a:rPr lang="it-IT" sz="1000" spc="-65" dirty="0">
                          <a:effectLst/>
                          <a:latin typeface="+mn-lt"/>
                          <a:ea typeface="Arial" panose="020B0604020202020204" pitchFamily="34" charset="0"/>
                          <a:cs typeface="Times New Roman" panose="02020603050405020304" pitchFamily="18" charset="0"/>
                        </a:rPr>
                        <a:t> </a:t>
                      </a:r>
                      <a:r>
                        <a:rPr lang="it-IT" sz="1000" spc="-5" dirty="0">
                          <a:effectLst/>
                          <a:latin typeface="+mn-lt"/>
                          <a:ea typeface="Arial" panose="020B0604020202020204" pitchFamily="34" charset="0"/>
                          <a:cs typeface="Times New Roman" panose="02020603050405020304" pitchFamily="18" charset="0"/>
                        </a:rPr>
                        <a:t>Stagione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125095" marR="92075" algn="ctr">
                        <a:lnSpc>
                          <a:spcPts val="990"/>
                        </a:lnSpc>
                        <a:spcAft>
                          <a:spcPts val="0"/>
                        </a:spcAft>
                      </a:pPr>
                      <a:r>
                        <a:rPr lang="it-IT" sz="1000" kern="1200" spc="-5" dirty="0">
                          <a:solidFill>
                            <a:schemeClr val="tx1"/>
                          </a:solidFill>
                          <a:effectLst/>
                          <a:latin typeface="+mn-lt"/>
                          <a:ea typeface="Arial" panose="020B0604020202020204" pitchFamily="34" charset="0"/>
                          <a:cs typeface="Times New Roman" panose="02020603050405020304" pitchFamily="18" charset="0"/>
                        </a:rPr>
                        <a:t>Yogurt alla frutta</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5095" marR="92075" algn="ctr">
                        <a:lnSpc>
                          <a:spcPts val="990"/>
                        </a:lnSpc>
                        <a:spcAft>
                          <a:spcPts val="0"/>
                        </a:spcAft>
                      </a:pPr>
                      <a:r>
                        <a:rPr lang="it-IT" sz="1000" kern="1200" spc="-5">
                          <a:solidFill>
                            <a:schemeClr val="tx1"/>
                          </a:solidFill>
                          <a:effectLst/>
                          <a:latin typeface="+mn-lt"/>
                          <a:ea typeface="Arial" panose="020B0604020202020204" pitchFamily="34" charset="0"/>
                          <a:cs typeface="Times New Roman" panose="02020603050405020304" pitchFamily="18" charset="0"/>
                        </a:rPr>
                        <a:t>Frutta di Stagione</a:t>
                      </a: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27305" algn="ctr">
                        <a:lnSpc>
                          <a:spcPts val="1000"/>
                        </a:lnSpc>
                        <a:spcAft>
                          <a:spcPts val="0"/>
                        </a:spcAft>
                      </a:pPr>
                      <a:r>
                        <a:rPr lang="it-IT" sz="1000" kern="1200" spc="-5">
                          <a:solidFill>
                            <a:schemeClr val="tx1"/>
                          </a:solidFill>
                          <a:effectLst/>
                          <a:latin typeface="+mn-lt"/>
                          <a:ea typeface="Arial" panose="020B0604020202020204" pitchFamily="34" charset="0"/>
                          <a:cs typeface="Times New Roman" panose="02020603050405020304" pitchFamily="18" charset="0"/>
                        </a:rPr>
                        <a:t>Frutta di Stagione</a:t>
                      </a: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120650" marR="98425" lvl="0" indent="0" algn="ctr" defTabSz="1007943" rtl="0" eaLnBrk="1" fontAlgn="auto" latinLnBrk="0" hangingPunct="1">
                        <a:lnSpc>
                          <a:spcPts val="1000"/>
                        </a:lnSpc>
                        <a:spcBef>
                          <a:spcPts val="0"/>
                        </a:spcBef>
                        <a:spcAft>
                          <a:spcPts val="0"/>
                        </a:spcAft>
                        <a:buClrTx/>
                        <a:buSzTx/>
                        <a:buFontTx/>
                        <a:buNone/>
                        <a:tabLst/>
                        <a:defRPr/>
                      </a:pPr>
                      <a:endParaRPr lang="it-IT" sz="1000" kern="1200" spc="-5">
                        <a:solidFill>
                          <a:schemeClr val="tx1"/>
                        </a:solidFill>
                        <a:effectLst/>
                        <a:latin typeface="+mn-lt"/>
                        <a:ea typeface="Arial" panose="020B0604020202020204" pitchFamily="34" charset="0"/>
                        <a:cs typeface="Times New Roman" panose="02020603050405020304" pitchFamily="18" charset="0"/>
                      </a:endParaRPr>
                    </a:p>
                    <a:p>
                      <a:pPr marL="120650" marR="98425" lvl="0" indent="0" algn="ctr" defTabSz="1007943" rtl="0" eaLnBrk="1" fontAlgn="auto" latinLnBrk="0" hangingPunct="1">
                        <a:lnSpc>
                          <a:spcPts val="1000"/>
                        </a:lnSpc>
                        <a:spcBef>
                          <a:spcPts val="0"/>
                        </a:spcBef>
                        <a:spcAft>
                          <a:spcPts val="0"/>
                        </a:spcAft>
                        <a:buClrTx/>
                        <a:buSzTx/>
                        <a:buFontTx/>
                        <a:buNone/>
                        <a:tabLst/>
                        <a:defRPr/>
                      </a:pPr>
                      <a:r>
                        <a:rPr lang="it-IT" sz="1000" kern="1200" spc="-5">
                          <a:solidFill>
                            <a:schemeClr val="tx1"/>
                          </a:solidFill>
                          <a:effectLst/>
                          <a:latin typeface="+mn-lt"/>
                          <a:ea typeface="Arial" panose="020B0604020202020204" pitchFamily="34" charset="0"/>
                          <a:cs typeface="Times New Roman" panose="02020603050405020304" pitchFamily="18" charset="0"/>
                        </a:rPr>
                        <a:t>Frutta di Stagione</a:t>
                      </a: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120650" marR="98425" lvl="0" indent="0" algn="ctr" defTabSz="1007943" rtl="0" eaLnBrk="1" fontAlgn="auto" latinLnBrk="0" hangingPunct="1">
                        <a:lnSpc>
                          <a:spcPts val="1000"/>
                        </a:lnSpc>
                        <a:spcBef>
                          <a:spcPts val="0"/>
                        </a:spcBef>
                        <a:spcAft>
                          <a:spcPts val="0"/>
                        </a:spcAft>
                        <a:buClrTx/>
                        <a:buSzTx/>
                        <a:buFontTx/>
                        <a:buNone/>
                        <a:tabLst/>
                        <a:defRPr/>
                      </a:pP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p>
                      <a:pPr marL="120650" marR="98425" lvl="0" indent="0" algn="ctr" defTabSz="1007943" rtl="0" eaLnBrk="1" fontAlgn="auto" latinLnBrk="0" hangingPunct="1">
                        <a:lnSpc>
                          <a:spcPts val="1000"/>
                        </a:lnSpc>
                        <a:spcBef>
                          <a:spcPts val="0"/>
                        </a:spcBef>
                        <a:spcAft>
                          <a:spcPts val="0"/>
                        </a:spcAft>
                        <a:buClrTx/>
                        <a:buSzTx/>
                        <a:buFontTx/>
                        <a:buNone/>
                        <a:tabLst/>
                        <a:defRPr/>
                      </a:pPr>
                      <a:r>
                        <a:rPr lang="it-IT" sz="1000" kern="1200" spc="-5" dirty="0">
                          <a:solidFill>
                            <a:schemeClr val="tx1"/>
                          </a:solidFill>
                          <a:effectLst/>
                          <a:latin typeface="+mn-lt"/>
                          <a:ea typeface="Arial" panose="020B0604020202020204" pitchFamily="34" charset="0"/>
                          <a:cs typeface="Times New Roman" panose="02020603050405020304" pitchFamily="18" charset="0"/>
                        </a:rPr>
                        <a:t>Frutta di Stagione</a:t>
                      </a:r>
                    </a:p>
                    <a:p>
                      <a:pPr marL="120650" marR="98425" algn="ctr">
                        <a:lnSpc>
                          <a:spcPts val="1000"/>
                        </a:lnSpc>
                        <a:spcAft>
                          <a:spcPts val="0"/>
                        </a:spcAft>
                      </a:pP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74295" marR="55245" algn="ctr">
                        <a:lnSpc>
                          <a:spcPts val="1000"/>
                        </a:lnSpc>
                        <a:spcAft>
                          <a:spcPts val="0"/>
                        </a:spcAft>
                      </a:pPr>
                      <a:r>
                        <a:rPr lang="it-IT" sz="1000" kern="1200" spc="-5" dirty="0">
                          <a:solidFill>
                            <a:schemeClr val="tx1"/>
                          </a:solidFill>
                          <a:effectLst/>
                          <a:latin typeface="+mn-lt"/>
                          <a:ea typeface="Arial" panose="020B0604020202020204" pitchFamily="34" charset="0"/>
                          <a:cs typeface="Times New Roman" panose="02020603050405020304" pitchFamily="18" charset="0"/>
                        </a:rPr>
                        <a:t>Frutta di Stagione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07"/>
                  </a:ext>
                </a:extLst>
              </a:tr>
              <a:tr h="290930">
                <a:tc rowSpan="5">
                  <a:txBody>
                    <a:bodyPr/>
                    <a:lstStyle/>
                    <a:p>
                      <a:pPr algn="ctr"/>
                      <a:r>
                        <a:rPr lang="it-IT" sz="1100" b="1" dirty="0">
                          <a:solidFill>
                            <a:schemeClr val="tx1">
                              <a:lumMod val="65000"/>
                              <a:lumOff val="35000"/>
                            </a:schemeClr>
                          </a:solidFill>
                          <a:latin typeface="+mj-lt"/>
                          <a:cs typeface="Arial"/>
                        </a:rPr>
                        <a:t>3 SETTIMANA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401320" algn="l">
                        <a:lnSpc>
                          <a:spcPts val="1135"/>
                        </a:lnSpc>
                        <a:spcBef>
                          <a:spcPts val="5"/>
                        </a:spcBef>
                        <a:spcAft>
                          <a:spcPts val="0"/>
                        </a:spcAft>
                      </a:pPr>
                      <a:r>
                        <a:rPr lang="it-IT" sz="1000" dirty="0">
                          <a:effectLst/>
                          <a:latin typeface="+mn-lt"/>
                          <a:ea typeface="Arial" panose="020B0604020202020204" pitchFamily="34" charset="0"/>
                          <a:cs typeface="Times New Roman" panose="02020603050405020304" pitchFamily="18" charset="0"/>
                        </a:rPr>
                        <a:t>Pasta in salsa rosa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25095" marR="80010" algn="ctr">
                        <a:lnSpc>
                          <a:spcPts val="1110"/>
                        </a:lnSpc>
                        <a:spcAft>
                          <a:spcPts val="0"/>
                        </a:spcAft>
                      </a:pPr>
                      <a:r>
                        <a:rPr lang="it-IT" sz="1100" dirty="0">
                          <a:effectLst/>
                          <a:latin typeface="+mn-lt"/>
                          <a:ea typeface="Arial" panose="020B0604020202020204" pitchFamily="34" charset="0"/>
                          <a:cs typeface="Times New Roman" panose="02020603050405020304" pitchFamily="18" charset="0"/>
                        </a:rPr>
                        <a:t>Passato di legumi con riso</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80010" algn="ctr">
                        <a:lnSpc>
                          <a:spcPts val="1110"/>
                        </a:lnSpc>
                        <a:spcAft>
                          <a:spcPts val="0"/>
                        </a:spcAft>
                      </a:pPr>
                      <a:r>
                        <a:rPr lang="it-IT" sz="1100" dirty="0">
                          <a:effectLst/>
                          <a:latin typeface="+mn-lt"/>
                          <a:ea typeface="Arial" panose="020B0604020202020204" pitchFamily="34" charset="0"/>
                          <a:cs typeface="Times New Roman" panose="02020603050405020304" pitchFamily="18" charset="0"/>
                        </a:rPr>
                        <a:t>Pasta all’olio</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41275" algn="ctr">
                        <a:lnSpc>
                          <a:spcPts val="1110"/>
                        </a:lnSpc>
                        <a:spcAft>
                          <a:spcPts val="0"/>
                        </a:spcAft>
                      </a:pP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80010" algn="ctr">
                        <a:lnSpc>
                          <a:spcPts val="1110"/>
                        </a:lnSpc>
                        <a:spcAft>
                          <a:spcPts val="0"/>
                        </a:spcAft>
                      </a:pPr>
                      <a:r>
                        <a:rPr lang="it-IT" sz="1000" dirty="0">
                          <a:effectLst/>
                          <a:latin typeface="+mn-lt"/>
                          <a:ea typeface="Arial" panose="020B0604020202020204" pitchFamily="34" charset="0"/>
                          <a:cs typeface="Times New Roman" panose="02020603050405020304" pitchFamily="18" charset="0"/>
                        </a:rPr>
                        <a:t>Lasagne* alla Bolognese</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441325" algn="l">
                        <a:spcBef>
                          <a:spcPts val="535"/>
                        </a:spcBef>
                        <a:spcAft>
                          <a:spcPts val="0"/>
                        </a:spcAft>
                      </a:pPr>
                      <a:r>
                        <a:rPr lang="it-IT" sz="1000" dirty="0">
                          <a:effectLst/>
                          <a:latin typeface="+mn-lt"/>
                          <a:ea typeface="Arial" panose="020B0604020202020204" pitchFamily="34" charset="0"/>
                          <a:cs typeface="Times New Roman" panose="02020603050405020304" pitchFamily="18" charset="0"/>
                        </a:rPr>
                        <a:t>Pizza</a:t>
                      </a:r>
                      <a:r>
                        <a:rPr lang="it-IT" sz="1000" spc="100"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Margherita</a:t>
                      </a:r>
                      <a:endParaRPr lang="it-IT" sz="11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36195" algn="l">
                        <a:spcBef>
                          <a:spcPts val="535"/>
                        </a:spcBef>
                        <a:spcAft>
                          <a:spcPts val="0"/>
                        </a:spcAft>
                      </a:pPr>
                      <a:r>
                        <a:rPr lang="it-IT" sz="1100" dirty="0">
                          <a:effectLst/>
                          <a:latin typeface="+mn-lt"/>
                          <a:ea typeface="Arial" panose="020B0604020202020204" pitchFamily="34" charset="0"/>
                          <a:cs typeface="Times New Roman" panose="02020603050405020304" pitchFamily="18" charset="0"/>
                        </a:rPr>
                        <a:t>         Pasta al pomodoro</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10"/>
                  </a:ext>
                </a:extLst>
              </a:tr>
              <a:tr h="173337">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a:txBody>
                    <a:bodyPr/>
                    <a:lstStyle/>
                    <a:p>
                      <a:pPr marL="483235" algn="ctr">
                        <a:spcAft>
                          <a:spcPts val="0"/>
                        </a:spcAft>
                      </a:pPr>
                      <a:r>
                        <a:rPr lang="it-IT" sz="1000" b="0" spc="-5" dirty="0">
                          <a:effectLst/>
                          <a:latin typeface="+mn-lt"/>
                          <a:ea typeface="Arial" panose="020B0604020202020204" pitchFamily="34" charset="0"/>
                          <a:cs typeface="Times New Roman" panose="02020603050405020304" pitchFamily="18" charset="0"/>
                        </a:rPr>
                        <a:t>Hamburger* di pollo e tacchino</a:t>
                      </a:r>
                      <a:endParaRPr lang="it-IT" sz="1000" b="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a:txBody>
                    <a:bodyPr/>
                    <a:lstStyle/>
                    <a:p>
                      <a:pPr marL="0" algn="ctr" defTabSz="1007943" rtl="0" eaLnBrk="1" fontAlgn="ctr" latinLnBrk="0" hangingPunct="1"/>
                      <a:r>
                        <a:rPr lang="it-IT" sz="1000" b="0" strike="noStrike" kern="1200" baseline="0" dirty="0">
                          <a:solidFill>
                            <a:schemeClr val="tx1"/>
                          </a:solidFill>
                          <a:latin typeface="+mn-lt"/>
                          <a:ea typeface="+mn-ea"/>
                          <a:cs typeface="+mn-cs"/>
                        </a:rPr>
                        <a:t>Carote </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gridSpan="2">
                  <a:txBody>
                    <a:bodyPr/>
                    <a:lstStyle/>
                    <a:p>
                      <a:pPr marL="0" algn="ctr" defTabSz="1007943" rtl="0" eaLnBrk="1" fontAlgn="ctr" latinLnBrk="0" hangingPunct="1"/>
                      <a:r>
                        <a:rPr lang="it-IT" sz="1000" b="0" kern="1200">
                          <a:solidFill>
                            <a:schemeClr val="tx1"/>
                          </a:solidFill>
                          <a:latin typeface="+mn-lt"/>
                          <a:ea typeface="+mn-ea"/>
                          <a:cs typeface="+mn-cs"/>
                        </a:rPr>
                        <a:t>Formaggio ( Italico )</a:t>
                      </a:r>
                      <a:endParaRPr lang="it-IT" sz="1000" b="0" strike="noStrike" kern="1200" baseline="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kern="1200" dirty="0">
                          <a:solidFill>
                            <a:schemeClr val="tx1"/>
                          </a:solidFill>
                          <a:latin typeface="+mn-lt"/>
                          <a:ea typeface="+mn-ea"/>
                          <a:cs typeface="+mn-cs"/>
                        </a:rPr>
                        <a:t>Formaggio ( Italico )</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gridSpan="2">
                  <a:txBody>
                    <a:bodyPr/>
                    <a:lstStyle/>
                    <a:p>
                      <a:pPr marL="0" algn="ctr" defTabSz="1007943" rtl="0" eaLnBrk="1" fontAlgn="ctr" latinLnBrk="0" hangingPunct="1"/>
                      <a:endParaRPr lang="it-IT" sz="1000" b="0" strike="noStrike" kern="1200" baseline="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hMerge="1">
                  <a:txBody>
                    <a:bodyPr/>
                    <a:lstStyle/>
                    <a:p>
                      <a:pPr marL="0" algn="ctr" defTabSz="1007943" rtl="0" eaLnBrk="1" fontAlgn="ctr" latinLnBrk="0" hangingPunct="1"/>
                      <a:r>
                        <a:rPr lang="it-IT" sz="1000" b="0" kern="1200" dirty="0">
                          <a:solidFill>
                            <a:schemeClr val="tx1"/>
                          </a:solidFill>
                          <a:latin typeface="+mn-lt"/>
                          <a:ea typeface="+mn-ea"/>
                          <a:cs typeface="+mn-cs"/>
                        </a:rPr>
                        <a:t>Prosciutto cotto (1/2 </a:t>
                      </a:r>
                      <a:r>
                        <a:rPr lang="it-IT" sz="1000" b="0" kern="1200" dirty="0" err="1">
                          <a:solidFill>
                            <a:schemeClr val="tx1"/>
                          </a:solidFill>
                          <a:latin typeface="+mn-lt"/>
                          <a:ea typeface="+mn-ea"/>
                          <a:cs typeface="+mn-cs"/>
                        </a:rPr>
                        <a:t>porz</a:t>
                      </a:r>
                      <a:r>
                        <a:rPr lang="it-IT" sz="1000" b="0" kern="1200" dirty="0">
                          <a:solidFill>
                            <a:schemeClr val="tx1"/>
                          </a:solidFill>
                          <a:latin typeface="+mn-lt"/>
                          <a:ea typeface="+mn-ea"/>
                          <a:cs typeface="+mn-cs"/>
                        </a:rPr>
                        <a:t>)</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2">
                  <a:txBody>
                    <a:bodyPr/>
                    <a:lstStyle/>
                    <a:p>
                      <a:pPr marL="0" algn="ctr" defTabSz="1007943" rtl="0" eaLnBrk="1" fontAlgn="ctr" latinLnBrk="0" hangingPunct="1"/>
                      <a:r>
                        <a:rPr lang="it-IT" sz="1000" b="0" kern="1200" dirty="0">
                          <a:solidFill>
                            <a:schemeClr val="tx1"/>
                          </a:solidFill>
                          <a:latin typeface="+mn-lt"/>
                          <a:ea typeface="+mn-ea"/>
                          <a:cs typeface="+mn-cs"/>
                          <a:sym typeface="Wingdings" panose="05000000000000000000" pitchFamily="2" charset="2"/>
                        </a:rPr>
                        <a:t>Bocconcini di pesce* ( </a:t>
                      </a:r>
                      <a:r>
                        <a:rPr lang="it-IT" sz="1000" b="0" kern="1200" dirty="0" err="1">
                          <a:solidFill>
                            <a:schemeClr val="tx1"/>
                          </a:solidFill>
                          <a:latin typeface="+mn-lt"/>
                          <a:ea typeface="+mn-ea"/>
                          <a:cs typeface="+mn-cs"/>
                          <a:sym typeface="Wingdings" panose="05000000000000000000" pitchFamily="2" charset="2"/>
                        </a:rPr>
                        <a:t>nuggets</a:t>
                      </a:r>
                      <a:r>
                        <a:rPr lang="it-IT" sz="1000" b="0" kern="1200" dirty="0">
                          <a:solidFill>
                            <a:schemeClr val="tx1"/>
                          </a:solidFill>
                          <a:latin typeface="+mn-lt"/>
                          <a:ea typeface="+mn-ea"/>
                          <a:cs typeface="+mn-cs"/>
                          <a:sym typeface="Wingdings" panose="05000000000000000000" pitchFamily="2" charset="2"/>
                        </a:rPr>
                        <a:t> )</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11"/>
                  </a:ext>
                </a:extLst>
              </a:tr>
              <a:tr h="141821">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rowSpan="2">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it-IT"/>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vMerge="1">
                  <a:txBody>
                    <a:bodyPr/>
                    <a:lstStyle/>
                    <a:p>
                      <a:pPr marL="0" algn="ctr" defTabSz="1007943" rtl="0" eaLnBrk="1" fontAlgn="ctr" latinLnBrk="0" hangingPunct="1"/>
                      <a:endParaRPr lang="it-IT" sz="1100" b="1" kern="1200" dirty="0">
                        <a:solidFill>
                          <a:schemeClr val="tx1">
                            <a:lumMod val="65000"/>
                            <a:lumOff val="35000"/>
                          </a:schemeClr>
                        </a:solidFill>
                        <a:latin typeface="+mj-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vMerge="1">
                  <a:txBody>
                    <a:bodyPr/>
                    <a:lstStyle/>
                    <a:p>
                      <a:endParaRPr lang="it-IT"/>
                    </a:p>
                  </a:txBody>
                  <a:tcPr/>
                </a:tc>
                <a:tc hMerge="1" vMerge="1">
                  <a:txBody>
                    <a:bodyPr/>
                    <a:lstStyle/>
                    <a:p>
                      <a:pPr marL="0" algn="ctr" defTabSz="1007943" rtl="0" eaLnBrk="1" fontAlgn="ctr" latinLnBrk="0" hangingPunct="1"/>
                      <a:endParaRPr lang="it-IT" sz="1100" b="1" kern="1200">
                        <a:solidFill>
                          <a:schemeClr val="tx1">
                            <a:lumMod val="65000"/>
                            <a:lumOff val="35000"/>
                          </a:schemeClr>
                        </a:solidFill>
                        <a:latin typeface="+mj-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vMerge="1">
                  <a:txBody>
                    <a:bodyPr/>
                    <a:lstStyle/>
                    <a:p>
                      <a:endParaRPr lang="it-IT"/>
                    </a:p>
                  </a:txBody>
                  <a:tcPr/>
                </a:tc>
                <a:tc hMerge="1" vMerge="1">
                  <a:txBody>
                    <a:bodyPr/>
                    <a:lstStyle/>
                    <a:p>
                      <a:pPr marL="0" algn="ctr" defTabSz="1007943" rtl="0" eaLnBrk="1" fontAlgn="ctr" latinLnBrk="0" hangingPunct="1"/>
                      <a:endParaRPr lang="it-IT" sz="1100" b="1" kern="1200" dirty="0">
                        <a:solidFill>
                          <a:schemeClr val="tx1">
                            <a:lumMod val="65000"/>
                            <a:lumOff val="35000"/>
                          </a:schemeClr>
                        </a:solidFill>
                        <a:latin typeface="+mj-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vMerge="1">
                  <a:txBody>
                    <a:bodyPr/>
                    <a:lstStyle/>
                    <a:p>
                      <a:pPr marL="0" algn="ctr" defTabSz="1007943" rtl="0" eaLnBrk="1" fontAlgn="ctr" latinLnBrk="0" hangingPunct="1"/>
                      <a:endParaRPr lang="it-IT" sz="1100" b="1" kern="1200" dirty="0">
                        <a:solidFill>
                          <a:schemeClr val="tx1">
                            <a:lumMod val="65000"/>
                            <a:lumOff val="35000"/>
                          </a:schemeClr>
                        </a:solidFill>
                        <a:latin typeface="+mj-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12"/>
                  </a:ext>
                </a:extLst>
              </a:tr>
              <a:tr h="217592">
                <a:tc vMerge="1">
                  <a:txBody>
                    <a:bodyPr/>
                    <a:lstStyle/>
                    <a:p>
                      <a:endParaRPr lang="it-IT"/>
                    </a:p>
                  </a:txBody>
                  <a:tcPr/>
                </a:tc>
                <a:tc vMerge="1">
                  <a:txBody>
                    <a:bodyPr/>
                    <a:lstStyle/>
                    <a:p>
                      <a:endParaRPr lang="it-IT"/>
                    </a:p>
                  </a:txBody>
                  <a:tcPr/>
                </a:tc>
                <a:tc>
                  <a:txBody>
                    <a:bodyPr/>
                    <a:lstStyle/>
                    <a:p>
                      <a:pPr marL="555625" algn="l">
                        <a:lnSpc>
                          <a:spcPts val="1015"/>
                        </a:lnSpc>
                        <a:spcBef>
                          <a:spcPts val="30"/>
                        </a:spcBef>
                        <a:spcAft>
                          <a:spcPts val="0"/>
                        </a:spcAft>
                      </a:pPr>
                      <a:r>
                        <a:rPr lang="it-IT" sz="1000" strike="noStrike" baseline="0" dirty="0">
                          <a:solidFill>
                            <a:schemeClr val="tx1"/>
                          </a:solidFill>
                          <a:effectLst/>
                          <a:latin typeface="+mn-lt"/>
                          <a:ea typeface="Arial" panose="020B0604020202020204" pitchFamily="34" charset="0"/>
                          <a:cs typeface="Times New Roman" panose="02020603050405020304" pitchFamily="18" charset="0"/>
                        </a:rPr>
                        <a:t>Fagiolini*</a:t>
                      </a:r>
                      <a:endParaRPr lang="it-IT" sz="1000" strike="sngStrike" baseline="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125095" marR="73025" algn="ctr">
                        <a:lnSpc>
                          <a:spcPts val="1045"/>
                        </a:lnSpc>
                        <a:spcAft>
                          <a:spcPts val="0"/>
                        </a:spcAft>
                      </a:pPr>
                      <a:r>
                        <a:rPr lang="it-IT" sz="1000" dirty="0">
                          <a:effectLst/>
                          <a:latin typeface="+mn-lt"/>
                          <a:ea typeface="Arial" panose="020B0604020202020204" pitchFamily="34" charset="0"/>
                          <a:cs typeface="Times New Roman" panose="02020603050405020304" pitchFamily="18" charset="0"/>
                        </a:rPr>
                        <a:t>Patate* lesse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73025" algn="ctr">
                        <a:lnSpc>
                          <a:spcPts val="1045"/>
                        </a:lnSpc>
                        <a:spcAft>
                          <a:spcPts val="0"/>
                        </a:spcAft>
                      </a:pPr>
                      <a:r>
                        <a:rPr lang="it-IT" sz="1000" dirty="0">
                          <a:effectLst/>
                          <a:latin typeface="+mn-lt"/>
                          <a:ea typeface="Arial" panose="020B0604020202020204" pitchFamily="34" charset="0"/>
                          <a:cs typeface="Times New Roman" panose="02020603050405020304" pitchFamily="18" charset="0"/>
                        </a:rPr>
                        <a:t>Zucchine*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43180" algn="ctr">
                        <a:lnSpc>
                          <a:spcPts val="1045"/>
                        </a:lnSpc>
                        <a:spcAft>
                          <a:spcPts val="0"/>
                        </a:spcAft>
                      </a:pPr>
                      <a:r>
                        <a:rPr lang="it-IT" sz="1000">
                          <a:effectLst/>
                          <a:latin typeface="+mn-lt"/>
                          <a:ea typeface="Arial" panose="020B0604020202020204" pitchFamily="34" charset="0"/>
                          <a:cs typeface="Times New Roman" panose="02020603050405020304" pitchFamily="18" charset="0"/>
                        </a:rPr>
                        <a:t>Zucchine</a:t>
                      </a:r>
                      <a:endParaRPr lang="it-IT" sz="1000" dirty="0">
                        <a:effectLst/>
                        <a:latin typeface="+mn-lt"/>
                        <a:ea typeface="Arial" panose="020B0604020202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125095" marR="73025" algn="ctr">
                        <a:lnSpc>
                          <a:spcPts val="1045"/>
                        </a:lnSpc>
                        <a:spcAft>
                          <a:spcPts val="0"/>
                        </a:spcAft>
                      </a:pPr>
                      <a:r>
                        <a:rPr lang="it-IT" sz="1000" dirty="0">
                          <a:effectLst/>
                          <a:latin typeface="+mn-lt"/>
                          <a:ea typeface="Arial" panose="020B0604020202020204" pitchFamily="34" charset="0"/>
                          <a:cs typeface="Times New Roman" panose="02020603050405020304" pitchFamily="18" charset="0"/>
                        </a:rPr>
                        <a:t>Insalata mista</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125095" marR="81280" algn="ctr">
                        <a:lnSpc>
                          <a:spcPts val="1045"/>
                        </a:lnSpc>
                        <a:spcAft>
                          <a:spcPts val="0"/>
                        </a:spcAft>
                      </a:pPr>
                      <a:r>
                        <a:rPr lang="it-IT" sz="1000" dirty="0">
                          <a:effectLst/>
                          <a:latin typeface="+mn-lt"/>
                          <a:ea typeface="Arial" panose="020B0604020202020204" pitchFamily="34" charset="0"/>
                          <a:cs typeface="Times New Roman" panose="02020603050405020304" pitchFamily="18" charset="0"/>
                        </a:rPr>
                        <a:t>Carote</a:t>
                      </a:r>
                      <a:r>
                        <a:rPr lang="it-IT" sz="1000" spc="-40" dirty="0">
                          <a:effectLst/>
                          <a:latin typeface="+mn-lt"/>
                          <a:ea typeface="Arial" panose="020B0604020202020204" pitchFamily="34" charset="0"/>
                          <a:cs typeface="Times New Roman" panose="02020603050405020304" pitchFamily="18" charset="0"/>
                        </a:rPr>
                        <a:t> </a:t>
                      </a:r>
                      <a:r>
                        <a:rPr lang="it-IT" sz="1000" dirty="0">
                          <a:effectLst/>
                          <a:latin typeface="+mn-lt"/>
                          <a:ea typeface="Arial" panose="020B0604020202020204" pitchFamily="34" charset="0"/>
                          <a:cs typeface="Times New Roman" panose="02020603050405020304" pitchFamily="18" charset="0"/>
                        </a:rPr>
                        <a:t>Julienne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74295" marR="49530" algn="ctr">
                        <a:lnSpc>
                          <a:spcPts val="1045"/>
                        </a:lnSpc>
                        <a:spcAft>
                          <a:spcPts val="0"/>
                        </a:spcAft>
                      </a:pPr>
                      <a:r>
                        <a:rPr lang="it-IT" sz="1000" dirty="0">
                          <a:effectLst/>
                          <a:latin typeface="+mn-lt"/>
                          <a:ea typeface="Arial" panose="020B0604020202020204" pitchFamily="34" charset="0"/>
                          <a:cs typeface="Times New Roman" panose="02020603050405020304" pitchFamily="18" charset="0"/>
                        </a:rPr>
                        <a:t>Erbette*</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384300728"/>
                  </a:ext>
                </a:extLst>
              </a:tr>
              <a:tr h="479302">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kern="1200" spc="-5" dirty="0">
                          <a:solidFill>
                            <a:schemeClr val="tx1"/>
                          </a:solidFill>
                          <a:effectLst/>
                          <a:latin typeface="+mn-lt"/>
                          <a:ea typeface="Arial" panose="020B0604020202020204" pitchFamily="34" charset="0"/>
                          <a:cs typeface="Times New Roman" panose="02020603050405020304" pitchFamily="18" charset="0"/>
                        </a:rPr>
                        <a:t>Frutta di Stagione</a:t>
                      </a:r>
                    </a:p>
                    <a:p>
                      <a:pPr marL="0" algn="ctr" defTabSz="1007943" rtl="0" eaLnBrk="1" fontAlgn="ctr" latinLnBrk="0" hangingPunct="1"/>
                      <a:endParaRPr lang="it-IT" sz="1000" b="1" kern="1200" dirty="0">
                        <a:solidFill>
                          <a:schemeClr val="tx1">
                            <a:lumMod val="65000"/>
                            <a:lumOff val="35000"/>
                          </a:schemeClr>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kumimoji="0" lang="it-IT" sz="1000" b="0" i="0" u="none" strike="noStrike" kern="1200" cap="none" spc="-5" normalizeH="0" baseline="0" noProof="0" dirty="0">
                          <a:ln>
                            <a:noFill/>
                          </a:ln>
                          <a:solidFill>
                            <a:prstClr val="black"/>
                          </a:solidFill>
                          <a:effectLst/>
                          <a:uLnTx/>
                          <a:uFillTx/>
                          <a:latin typeface="+mn-lt"/>
                          <a:ea typeface="Arial" panose="020B0604020202020204" pitchFamily="34" charset="0"/>
                          <a:cs typeface="Times New Roman" panose="02020603050405020304" pitchFamily="18" charset="0"/>
                        </a:rPr>
                        <a:t>Frutta di Stagione</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kumimoji="0" lang="it-IT" sz="1000" b="0" i="0" u="none" strike="noStrike" kern="1200" cap="none" spc="-5" normalizeH="0" baseline="0" noProof="0">
                          <a:ln>
                            <a:noFill/>
                          </a:ln>
                          <a:solidFill>
                            <a:prstClr val="black"/>
                          </a:solidFill>
                          <a:effectLst/>
                          <a:uLnTx/>
                          <a:uFillTx/>
                          <a:latin typeface="+mn-lt"/>
                          <a:ea typeface="Arial" panose="020B0604020202020204" pitchFamily="34" charset="0"/>
                          <a:cs typeface="Times New Roman" panose="02020603050405020304" pitchFamily="18" charset="0"/>
                        </a:rPr>
                        <a:t>Frutta di Stagione</a:t>
                      </a:r>
                      <a:endParaRPr kumimoji="0" lang="it-IT" sz="1000" b="0" i="0" u="none" strike="noStrike" kern="1200" cap="none" spc="-5" normalizeH="0" baseline="0" noProof="0" dirty="0">
                        <a:ln>
                          <a:noFill/>
                        </a:ln>
                        <a:solidFill>
                          <a:prstClr val="black"/>
                        </a:solidFill>
                        <a:effectLst/>
                        <a:uLnTx/>
                        <a:uFillTx/>
                        <a:latin typeface="+mn-lt"/>
                        <a:ea typeface="Arial" panose="020B0604020202020204" pitchFamily="34" charset="0"/>
                        <a:cs typeface="Times New Roman" panose="02020603050405020304" pitchFamily="18" charset="0"/>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kumimoji="0" lang="it-IT" sz="1000" b="0" i="0" u="none" strike="noStrike" kern="1200" cap="none" spc="-5" normalizeH="0" baseline="0" noProof="0">
                          <a:ln>
                            <a:noFill/>
                          </a:ln>
                          <a:solidFill>
                            <a:prstClr val="black"/>
                          </a:solidFill>
                          <a:effectLst/>
                          <a:uLnTx/>
                          <a:uFillTx/>
                          <a:latin typeface="+mn-lt"/>
                          <a:ea typeface="Arial" panose="020B0604020202020204" pitchFamily="34" charset="0"/>
                          <a:cs typeface="Times New Roman" panose="02020603050405020304" pitchFamily="18" charset="0"/>
                        </a:rPr>
                        <a:t>Frutta di Stagione</a:t>
                      </a:r>
                      <a:endParaRPr kumimoji="0" lang="it-IT" sz="1000" b="0" i="0" u="none" strike="noStrike" kern="1200" cap="none" spc="-5" normalizeH="0" baseline="0" noProof="0" dirty="0">
                        <a:ln>
                          <a:noFill/>
                        </a:ln>
                        <a:solidFill>
                          <a:prstClr val="black"/>
                        </a:solidFill>
                        <a:effectLst/>
                        <a:uLnTx/>
                        <a:uFillTx/>
                        <a:latin typeface="+mn-lt"/>
                        <a:ea typeface="Arial" panose="020B0604020202020204" pitchFamily="34" charset="0"/>
                        <a:cs typeface="Times New Roman" panose="02020603050405020304" pitchFamily="18" charset="0"/>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kern="1200" spc="-5">
                          <a:solidFill>
                            <a:schemeClr val="tx1"/>
                          </a:solidFill>
                          <a:effectLst/>
                          <a:latin typeface="+mn-lt"/>
                          <a:ea typeface="Arial" panose="020B0604020202020204" pitchFamily="34" charset="0"/>
                          <a:cs typeface="Times New Roman" panose="02020603050405020304" pitchFamily="18" charset="0"/>
                        </a:rPr>
                        <a:t>Yogurt alla frutta</a:t>
                      </a: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kern="1200" spc="-5" dirty="0">
                          <a:solidFill>
                            <a:schemeClr val="tx1"/>
                          </a:solidFill>
                          <a:effectLst/>
                          <a:latin typeface="+mn-lt"/>
                          <a:ea typeface="Arial" panose="020B0604020202020204" pitchFamily="34" charset="0"/>
                          <a:cs typeface="Times New Roman" panose="02020603050405020304" pitchFamily="18" charset="0"/>
                        </a:rPr>
                        <a:t>Yogurt alla frutta</a:t>
                      </a:r>
                    </a:p>
                    <a:p>
                      <a:pPr marL="0" algn="ctr" defTabSz="1007943" rtl="0" eaLnBrk="1" fontAlgn="ctr" latinLnBrk="0" hangingPunct="1"/>
                      <a:endParaRPr lang="it-IT" sz="1000" b="0" kern="1200" dirty="0">
                        <a:solidFill>
                          <a:schemeClr val="tx1">
                            <a:lumMod val="65000"/>
                            <a:lumOff val="35000"/>
                          </a:schemeClr>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kern="120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kern="1200" spc="-5" dirty="0">
                          <a:solidFill>
                            <a:schemeClr val="tx1"/>
                          </a:solidFill>
                          <a:effectLst/>
                          <a:latin typeface="+mn-lt"/>
                          <a:ea typeface="Arial" panose="020B0604020202020204" pitchFamily="34" charset="0"/>
                          <a:cs typeface="Times New Roman" panose="02020603050405020304" pitchFamily="18" charset="0"/>
                        </a:rPr>
                        <a:t>Frutta di Stagione</a:t>
                      </a:r>
                    </a:p>
                    <a:p>
                      <a:pPr marL="0" algn="ctr" defTabSz="1007943" rtl="0" eaLnBrk="1" fontAlgn="ctr" latinLnBrk="0" hangingPunct="1"/>
                      <a:endParaRPr lang="it-IT" sz="1000" b="1" kern="1200" dirty="0">
                        <a:solidFill>
                          <a:schemeClr val="tx1">
                            <a:lumMod val="65000"/>
                            <a:lumOff val="35000"/>
                          </a:schemeClr>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13"/>
                  </a:ext>
                </a:extLst>
              </a:tr>
              <a:tr h="264973">
                <a:tc rowSpan="4">
                  <a:txBody>
                    <a:bodyPr/>
                    <a:lstStyle/>
                    <a:p>
                      <a:pPr algn="ctr"/>
                      <a:r>
                        <a:rPr lang="it-IT" sz="1100" b="1" dirty="0">
                          <a:solidFill>
                            <a:schemeClr val="tx1">
                              <a:lumMod val="65000"/>
                              <a:lumOff val="35000"/>
                            </a:schemeClr>
                          </a:solidFill>
                          <a:latin typeface="+mj-lt"/>
                          <a:cs typeface="Arial"/>
                        </a:rPr>
                        <a:t>4 SETTIMANA </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DF977"/>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Pasta al pesto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Gnocchi al Ragù </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b="0" kern="1200" dirty="0">
                          <a:solidFill>
                            <a:schemeClr val="tx1"/>
                          </a:solidFill>
                          <a:latin typeface="+mn-lt"/>
                          <a:ea typeface="+mn-ea"/>
                          <a:cs typeface="+mn-cs"/>
                        </a:rPr>
                        <a:t>Minestra di verdura*e orzo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algn="ctr" defTabSz="1007943" rtl="0" eaLnBrk="1" fontAlgn="ctr" latinLnBrk="0" hangingPunct="1"/>
                      <a:r>
                        <a:rPr lang="it-IT" sz="1000" b="0" kern="1200">
                          <a:solidFill>
                            <a:schemeClr val="tx1"/>
                          </a:solidFill>
                          <a:latin typeface="+mn-lt"/>
                          <a:ea typeface="+mn-ea"/>
                          <a:cs typeface="+mn-cs"/>
                        </a:rPr>
                        <a:t>Minestra d’orzo</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kern="1200">
                          <a:solidFill>
                            <a:schemeClr val="tx1"/>
                          </a:solidFill>
                          <a:latin typeface="+mn-lt"/>
                          <a:ea typeface="+mn-ea"/>
                          <a:cs typeface="+mn-cs"/>
                        </a:rPr>
                        <a:t>Pasta all’olio</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kern="1200" dirty="0">
                          <a:solidFill>
                            <a:schemeClr val="tx1"/>
                          </a:solidFill>
                          <a:latin typeface="+mn-lt"/>
                          <a:ea typeface="+mn-ea"/>
                          <a:cs typeface="+mn-cs"/>
                        </a:rPr>
                        <a:t>Pasta all’olio</a:t>
                      </a:r>
                    </a:p>
                    <a:p>
                      <a:pPr marL="0" algn="ctr" defTabSz="1007943" rtl="0" eaLnBrk="1" fontAlgn="ctr" latinLnBrk="0" hangingPunct="1"/>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Pasta integrale al pomodoro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14"/>
                  </a:ext>
                </a:extLst>
              </a:tr>
              <a:tr h="303719">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it-IT" sz="1100" b="1" dirty="0">
                        <a:solidFill>
                          <a:schemeClr val="tx1">
                            <a:lumMod val="65000"/>
                            <a:lumOff val="35000"/>
                          </a:schemeClr>
                        </a:solidFill>
                        <a:latin typeface="+mj-lt"/>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Mozzarella</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b="0" kern="1200" dirty="0">
                          <a:solidFill>
                            <a:schemeClr val="tx1"/>
                          </a:solidFill>
                          <a:latin typeface="+mn-lt"/>
                          <a:ea typeface="+mn-ea"/>
                          <a:cs typeface="+mn-cs"/>
                        </a:rPr>
                        <a:t>Cotoletta di Lonza al forno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kern="1200" dirty="0">
                          <a:solidFill>
                            <a:schemeClr val="tx1"/>
                          </a:solidFill>
                          <a:latin typeface="+mn-lt"/>
                          <a:ea typeface="+mn-ea"/>
                          <a:cs typeface="+mn-cs"/>
                        </a:rPr>
                        <a:t>Cotoletta di Lonza al forno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b="0" kern="1200" dirty="0">
                          <a:solidFill>
                            <a:schemeClr val="tx1"/>
                          </a:solidFill>
                          <a:latin typeface="+mn-lt"/>
                          <a:ea typeface="+mn-ea"/>
                          <a:cs typeface="+mn-cs"/>
                        </a:rPr>
                        <a:t>Cosce di pollo al forno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algn="ctr" defTabSz="1007943" rtl="0" eaLnBrk="1" fontAlgn="ctr" latinLnBrk="0" hangingPunct="1"/>
                      <a:r>
                        <a:rPr lang="it-IT" sz="1000" b="0" kern="1200" dirty="0">
                          <a:solidFill>
                            <a:schemeClr val="tx1"/>
                          </a:solidFill>
                          <a:latin typeface="+mn-lt"/>
                          <a:ea typeface="+mn-ea"/>
                          <a:cs typeface="+mn-cs"/>
                        </a:rPr>
                        <a:t>Cosce di pollo al forno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kern="1200" dirty="0">
                          <a:solidFill>
                            <a:schemeClr val="tx1"/>
                          </a:solidFill>
                          <a:latin typeface="+mn-lt"/>
                          <a:ea typeface="+mn-ea"/>
                          <a:cs typeface="+mn-cs"/>
                        </a:rPr>
                        <a:t>Merluzzo* gratinato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15"/>
                  </a:ext>
                </a:extLst>
              </a:tr>
              <a:tr h="252126">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Finocchi in insalata</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Fagiolini</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b="0" kern="1200" dirty="0">
                          <a:solidFill>
                            <a:schemeClr val="tx1"/>
                          </a:solidFill>
                          <a:latin typeface="+mn-lt"/>
                          <a:ea typeface="+mn-ea"/>
                          <a:cs typeface="+mn-cs"/>
                        </a:rPr>
                        <a:t>Carote* lesse</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endParaRPr lang="it-IT"/>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algn="ctr" defTabSz="1007943" rtl="0" eaLnBrk="1" fontAlgn="ctr" latinLnBrk="0" hangingPunct="1"/>
                      <a:r>
                        <a:rPr lang="it-IT" sz="1000" b="0" kern="1200" dirty="0">
                          <a:solidFill>
                            <a:schemeClr val="tx1"/>
                          </a:solidFill>
                          <a:latin typeface="+mn-lt"/>
                          <a:ea typeface="+mn-ea"/>
                          <a:cs typeface="+mn-cs"/>
                        </a:rPr>
                        <a:t>Purè di patate</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algn="ctr" defTabSz="1007943" rtl="0" eaLnBrk="1" fontAlgn="ctr" latinLnBrk="0" hangingPunct="1"/>
                      <a:r>
                        <a:rPr lang="it-IT" sz="1000" b="0" kern="1200">
                          <a:solidFill>
                            <a:schemeClr val="tx1"/>
                          </a:solidFill>
                          <a:latin typeface="+mn-lt"/>
                          <a:ea typeface="+mn-ea"/>
                          <a:cs typeface="+mn-cs"/>
                        </a:rPr>
                        <a:t>Carote lesse</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Zucchine</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16"/>
                  </a:ext>
                </a:extLst>
              </a:tr>
              <a:tr h="479302">
                <a:tc vMerge="1">
                  <a:txBody>
                    <a:bodyPr/>
                    <a:lstStyle/>
                    <a:p>
                      <a:endParaRPr lang="it-IT" sz="900" dirty="0"/>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algn="ctr" defTabSz="521437" rtl="0" eaLnBrk="1" latinLnBrk="0" hangingPunct="1"/>
                      <a:endParaRPr lang="it-IT" sz="1100" b="1" kern="1200" dirty="0">
                        <a:solidFill>
                          <a:schemeClr val="tx1">
                            <a:lumMod val="65000"/>
                            <a:lumOff val="35000"/>
                          </a:schemeClr>
                        </a:solidFill>
                        <a:latin typeface="+mj-lt"/>
                        <a:ea typeface="+mn-ea"/>
                        <a:cs typeface="+mn-cs"/>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Frutta di stagione</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algn="ctr" defTabSz="1007943" rtl="0" eaLnBrk="1" fontAlgn="ctr" latinLnBrk="0" hangingPunct="1"/>
                      <a:r>
                        <a:rPr lang="it-IT" sz="1000" b="0" kern="1200" dirty="0">
                          <a:solidFill>
                            <a:schemeClr val="tx1"/>
                          </a:solidFill>
                          <a:latin typeface="+mn-lt"/>
                          <a:ea typeface="+mn-ea"/>
                          <a:cs typeface="+mn-cs"/>
                        </a:rPr>
                        <a:t>Dolcetto</a:t>
                      </a: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b="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spc="-5" dirty="0">
                          <a:solidFill>
                            <a:schemeClr val="tx1"/>
                          </a:solidFill>
                          <a:effectLst/>
                          <a:latin typeface="+mn-lt"/>
                          <a:ea typeface="Arial" panose="020B0604020202020204" pitchFamily="34" charset="0"/>
                          <a:cs typeface="Times New Roman" panose="02020603050405020304" pitchFamily="18" charset="0"/>
                        </a:rPr>
                        <a:t>Frutta</a:t>
                      </a:r>
                      <a:r>
                        <a:rPr lang="it-IT" sz="1000" b="0" spc="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di</a:t>
                      </a:r>
                      <a:r>
                        <a:rPr lang="it-IT" sz="1000" b="0" spc="-6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Stagione</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b="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spc="-5" dirty="0">
                          <a:solidFill>
                            <a:schemeClr val="tx1"/>
                          </a:solidFill>
                          <a:effectLst/>
                          <a:latin typeface="+mn-lt"/>
                          <a:ea typeface="Arial" panose="020B0604020202020204" pitchFamily="34" charset="0"/>
                          <a:cs typeface="Times New Roman" panose="02020603050405020304" pitchFamily="18" charset="0"/>
                        </a:rPr>
                        <a:t>Frutta</a:t>
                      </a:r>
                      <a:r>
                        <a:rPr lang="it-IT" sz="1000" b="0" spc="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di</a:t>
                      </a:r>
                      <a:r>
                        <a:rPr lang="it-IT" sz="1000" b="0" spc="-6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Stagione</a:t>
                      </a:r>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gridSpan="2">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b="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spc="-5" dirty="0">
                          <a:solidFill>
                            <a:schemeClr val="tx1"/>
                          </a:solidFill>
                          <a:effectLst/>
                          <a:latin typeface="+mn-lt"/>
                          <a:ea typeface="Arial" panose="020B0604020202020204" pitchFamily="34" charset="0"/>
                          <a:cs typeface="Times New Roman" panose="02020603050405020304" pitchFamily="18" charset="0"/>
                        </a:rPr>
                        <a:t>Frutta</a:t>
                      </a:r>
                      <a:r>
                        <a:rPr lang="it-IT" sz="1000" b="0" spc="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di</a:t>
                      </a:r>
                      <a:r>
                        <a:rPr lang="it-IT" sz="1000" b="0" spc="-6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Stagione</a:t>
                      </a:r>
                      <a:endParaRPr lang="it-IT" sz="1000" b="0" dirty="0">
                        <a:solidFill>
                          <a:schemeClr val="tx1"/>
                        </a:solidFill>
                        <a:effectLst/>
                        <a:latin typeface="+mn-lt"/>
                        <a:ea typeface="Arial" panose="020B0604020202020204" pitchFamily="34" charset="0"/>
                        <a:cs typeface="Times New Roman" panose="02020603050405020304" pitchFamily="18" charset="0"/>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hMerge="1">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b="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spc="-5" dirty="0">
                          <a:solidFill>
                            <a:schemeClr val="tx1"/>
                          </a:solidFill>
                          <a:effectLst/>
                          <a:latin typeface="+mn-lt"/>
                          <a:ea typeface="Arial" panose="020B0604020202020204" pitchFamily="34" charset="0"/>
                          <a:cs typeface="Times New Roman" panose="02020603050405020304" pitchFamily="18" charset="0"/>
                        </a:rPr>
                        <a:t>Frutta</a:t>
                      </a:r>
                      <a:r>
                        <a:rPr lang="it-IT" sz="1000" b="0" spc="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di</a:t>
                      </a:r>
                      <a:r>
                        <a:rPr lang="it-IT" sz="1000" b="0" spc="-6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Stagione</a:t>
                      </a:r>
                      <a:endParaRPr lang="it-IT" sz="1000" b="0" dirty="0">
                        <a:solidFill>
                          <a:schemeClr val="tx1"/>
                        </a:solidFill>
                        <a:effectLst/>
                        <a:latin typeface="+mn-lt"/>
                        <a:ea typeface="Arial" panose="020B0604020202020204" pitchFamily="34" charset="0"/>
                        <a:cs typeface="Times New Roman" panose="02020603050405020304" pitchFamily="18" charset="0"/>
                      </a:endParaRPr>
                    </a:p>
                    <a:p>
                      <a:pPr marL="0" algn="ctr" defTabSz="1007943" rtl="0" eaLnBrk="1" fontAlgn="ctr" latinLnBrk="0" hangingPunct="1"/>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endParaRPr lang="it-IT" sz="1000" b="0" spc="-5" dirty="0">
                        <a:solidFill>
                          <a:schemeClr val="tx1"/>
                        </a:solidFill>
                        <a:effectLst/>
                        <a:latin typeface="+mn-lt"/>
                        <a:ea typeface="Arial" panose="020B0604020202020204" pitchFamily="34" charset="0"/>
                        <a:cs typeface="Times New Roman" panose="02020603050405020304" pitchFamily="18" charset="0"/>
                      </a:endParaRPr>
                    </a:p>
                    <a:p>
                      <a:pPr marL="0" marR="0" lvl="0" indent="0" algn="ctr" defTabSz="1007943" rtl="0" eaLnBrk="1" fontAlgn="ctr" latinLnBrk="0" hangingPunct="1">
                        <a:lnSpc>
                          <a:spcPct val="100000"/>
                        </a:lnSpc>
                        <a:spcBef>
                          <a:spcPts val="0"/>
                        </a:spcBef>
                        <a:spcAft>
                          <a:spcPts val="0"/>
                        </a:spcAft>
                        <a:buClrTx/>
                        <a:buSzTx/>
                        <a:buFontTx/>
                        <a:buNone/>
                        <a:tabLst/>
                        <a:defRPr/>
                      </a:pPr>
                      <a:r>
                        <a:rPr lang="it-IT" sz="1000" b="0" spc="-5" dirty="0">
                          <a:solidFill>
                            <a:schemeClr val="tx1"/>
                          </a:solidFill>
                          <a:effectLst/>
                          <a:latin typeface="+mn-lt"/>
                          <a:ea typeface="Arial" panose="020B0604020202020204" pitchFamily="34" charset="0"/>
                          <a:cs typeface="Times New Roman" panose="02020603050405020304" pitchFamily="18" charset="0"/>
                        </a:rPr>
                        <a:t>Frutta</a:t>
                      </a:r>
                      <a:r>
                        <a:rPr lang="it-IT" sz="1000" b="0" spc="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di</a:t>
                      </a:r>
                      <a:r>
                        <a:rPr lang="it-IT" sz="1000" b="0" spc="-65" dirty="0">
                          <a:solidFill>
                            <a:schemeClr val="tx1"/>
                          </a:solidFill>
                          <a:effectLst/>
                          <a:latin typeface="+mn-lt"/>
                          <a:ea typeface="Arial" panose="020B0604020202020204" pitchFamily="34" charset="0"/>
                          <a:cs typeface="Times New Roman" panose="02020603050405020304" pitchFamily="18" charset="0"/>
                        </a:rPr>
                        <a:t> </a:t>
                      </a:r>
                      <a:r>
                        <a:rPr lang="it-IT" sz="1000" b="0" spc="-5" dirty="0">
                          <a:solidFill>
                            <a:schemeClr val="tx1"/>
                          </a:solidFill>
                          <a:effectLst/>
                          <a:latin typeface="+mn-lt"/>
                          <a:ea typeface="Arial" panose="020B0604020202020204" pitchFamily="34" charset="0"/>
                          <a:cs typeface="Times New Roman" panose="02020603050405020304" pitchFamily="18" charset="0"/>
                        </a:rPr>
                        <a:t>Stagione</a:t>
                      </a:r>
                      <a:endParaRPr lang="it-IT" sz="1000" b="0" dirty="0">
                        <a:solidFill>
                          <a:schemeClr val="tx1"/>
                        </a:solidFill>
                        <a:effectLst/>
                        <a:latin typeface="+mn-lt"/>
                        <a:ea typeface="Arial" panose="020B0604020202020204" pitchFamily="34" charset="0"/>
                        <a:cs typeface="Times New Roman" panose="02020603050405020304" pitchFamily="18" charset="0"/>
                      </a:endParaRPr>
                    </a:p>
                    <a:p>
                      <a:pPr marL="0" algn="ctr" defTabSz="1007943" rtl="0" eaLnBrk="1" fontAlgn="ctr" latinLnBrk="0" hangingPunct="1"/>
                      <a:endParaRPr lang="it-IT" sz="1000" b="0" kern="1200" dirty="0">
                        <a:solidFill>
                          <a:schemeClr val="tx1"/>
                        </a:solidFill>
                        <a:latin typeface="+mn-lt"/>
                        <a:ea typeface="+mn-ea"/>
                        <a:cs typeface="+mn-cs"/>
                      </a:endParaRPr>
                    </a:p>
                  </a:txBody>
                  <a:tcPr marL="6350" marR="6350" marT="63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F977"/>
                    </a:solidFill>
                  </a:tcPr>
                </a:tc>
                <a:extLst>
                  <a:ext uri="{0D108BD9-81ED-4DB2-BD59-A6C34878D82A}">
                    <a16:rowId xmlns:a16="http://schemas.microsoft.com/office/drawing/2014/main" val="10017"/>
                  </a:ext>
                </a:extLst>
              </a:tr>
            </a:tbl>
          </a:graphicData>
        </a:graphic>
      </p:graphicFrame>
      <p:sp>
        <p:nvSpPr>
          <p:cNvPr id="6" name="Titolo 1">
            <a:extLst>
              <a:ext uri="{FF2B5EF4-FFF2-40B4-BE49-F238E27FC236}">
                <a16:creationId xmlns:a16="http://schemas.microsoft.com/office/drawing/2014/main" id="{4AC0DD03-9A64-45BE-AF73-6A4B068629A4}"/>
              </a:ext>
            </a:extLst>
          </p:cNvPr>
          <p:cNvSpPr txBox="1">
            <a:spLocks/>
          </p:cNvSpPr>
          <p:nvPr/>
        </p:nvSpPr>
        <p:spPr>
          <a:xfrm>
            <a:off x="-3" y="114348"/>
            <a:ext cx="10691813" cy="668292"/>
          </a:xfrm>
          <a:prstGeom prst="rect">
            <a:avLst/>
          </a:prstGeom>
        </p:spPr>
        <p:txBody>
          <a:bodyPr vert="horz" lIns="91440" tIns="45720" rIns="91440" bIns="45720" rtlCol="0" anchor="t">
            <a:norm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r>
              <a:rPr lang="it-IT" sz="2222" dirty="0">
                <a:solidFill>
                  <a:schemeClr val="tx1">
                    <a:lumMod val="65000"/>
                    <a:lumOff val="35000"/>
                  </a:schemeClr>
                </a:solidFill>
                <a:latin typeface="Gotham-Medium"/>
                <a:cs typeface="Gotham-Medium"/>
              </a:rPr>
              <a:t>Menu Invernale – Comune di Sovico</a:t>
            </a:r>
            <a:br>
              <a:rPr lang="it-IT" sz="2000" dirty="0">
                <a:solidFill>
                  <a:schemeClr val="tx1">
                    <a:lumMod val="65000"/>
                    <a:lumOff val="35000"/>
                  </a:schemeClr>
                </a:solidFill>
                <a:latin typeface="Gotham-Medium"/>
                <a:cs typeface="Gotham-Medium"/>
              </a:rPr>
            </a:br>
            <a:r>
              <a:rPr lang="it-IT" sz="1400" dirty="0">
                <a:solidFill>
                  <a:srgbClr val="0D6930"/>
                </a:solidFill>
                <a:latin typeface="Gotham-Medium"/>
                <a:cs typeface="Gotham-Medium"/>
              </a:rPr>
              <a:t>Anno Scolastico 2022-2023</a:t>
            </a:r>
          </a:p>
        </p:txBody>
      </p:sp>
      <p:sp>
        <p:nvSpPr>
          <p:cNvPr id="2" name="Rettangolo 1">
            <a:extLst>
              <a:ext uri="{FF2B5EF4-FFF2-40B4-BE49-F238E27FC236}">
                <a16:creationId xmlns:a16="http://schemas.microsoft.com/office/drawing/2014/main" id="{CA6A26F2-5080-4D1E-AE46-003F82ECD7AD}"/>
              </a:ext>
            </a:extLst>
          </p:cNvPr>
          <p:cNvSpPr/>
          <p:nvPr/>
        </p:nvSpPr>
        <p:spPr>
          <a:xfrm>
            <a:off x="1078014" y="6525139"/>
            <a:ext cx="9447314" cy="920188"/>
          </a:xfrm>
          <a:prstGeom prst="rect">
            <a:avLst/>
          </a:prstGeom>
        </p:spPr>
        <p:txBody>
          <a:bodyPr wrap="square">
            <a:spAutoFit/>
          </a:bodyPr>
          <a:lstStyle/>
          <a:p>
            <a:pPr>
              <a:lnSpc>
                <a:spcPct val="115000"/>
              </a:lnSpc>
              <a:spcAft>
                <a:spcPts val="1000"/>
              </a:spcAft>
            </a:pPr>
            <a:r>
              <a:rPr lang="it-IT" sz="800" dirty="0">
                <a:ea typeface="Calibri" panose="020F0502020204030204" pitchFamily="34" charset="0"/>
                <a:cs typeface="Times New Roman" panose="02020603050405020304" pitchFamily="18" charset="0"/>
              </a:rPr>
              <a:t>SI INFORMANO I CONSUMATORI ALLERGICI O INTOLLERANTI, O CHI PER ESSI (GENITORI O FAMILIARI, ETC…), A PORRE ATTENZIONE CHE NEGLI ALIMENTI E NELLE BEVANDE PREPARATI E SOMMINISTRATI POSSONO ESSERE CONTENUTI UNO O PIÙ DEI SEGUENTI ALLERGENI COME INGREDIENTE O IN TRACCE DERIVANTI DAL PROCESSO PRODUTTIVO: Cereali contenenti glutine, Frutta a guscio, Crostacei, Sedano, Uova, Senape, Pesce, Semi di sesamo, Arachidi, Anidride solforosa e solfiti, Soia, Lupini, Latte, Molluschi, e loro derivati </a:t>
            </a:r>
          </a:p>
          <a:p>
            <a:pPr>
              <a:lnSpc>
                <a:spcPct val="115000"/>
              </a:lnSpc>
              <a:spcAft>
                <a:spcPts val="1000"/>
              </a:spcAft>
            </a:pPr>
            <a:r>
              <a:rPr lang="it-IT" sz="800" dirty="0">
                <a:ea typeface="Calibri" panose="020F0502020204030204" pitchFamily="34" charset="0"/>
                <a:cs typeface="Times New Roman" panose="02020603050405020304" pitchFamily="18" charset="0"/>
              </a:rPr>
              <a:t>Poiché le informazioni relative alla presenza di soggetti allergici sono state raccolte in precedenza mediante la presentazione di idonea certificazione medica, in fase di produzione verranno formulati pasti personalizzati, privi di ingredienti o tracce per cui risulta documentata una sensibilizzazione e/o allergia.</a:t>
            </a:r>
            <a:endParaRPr lang="it-IT" sz="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029893"/>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723D6509CE8E0E4DBA529D45E6ADB29E" ma:contentTypeVersion="13" ma:contentTypeDescription="Creare un nuovo documento." ma:contentTypeScope="" ma:versionID="952b2909a00063f0ae0ac8ebb8f7f7b5">
  <xsd:schema xmlns:xsd="http://www.w3.org/2001/XMLSchema" xmlns:xs="http://www.w3.org/2001/XMLSchema" xmlns:p="http://schemas.microsoft.com/office/2006/metadata/properties" xmlns:ns3="8bcd84e6-6ba6-4e2e-a60b-e72372c7cfb4" xmlns:ns4="9702a245-c3f7-460d-886d-0612f60f58a7" targetNamespace="http://schemas.microsoft.com/office/2006/metadata/properties" ma:root="true" ma:fieldsID="1beb3a4fabb89a9b77e9f6ff829c676e" ns3:_="" ns4:_="">
    <xsd:import namespace="8bcd84e6-6ba6-4e2e-a60b-e72372c7cfb4"/>
    <xsd:import namespace="9702a245-c3f7-460d-886d-0612f60f58a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cd84e6-6ba6-4e2e-a60b-e72372c7c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02a245-c3f7-460d-886d-0612f60f58a7"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523790-E7F3-43B6-B6B9-1A6F94C91C61}">
  <ds:schemaRefs>
    <ds:schemaRef ds:uri="http://schemas.microsoft.com/sharepoint/v3/contenttype/forms"/>
  </ds:schemaRefs>
</ds:datastoreItem>
</file>

<file path=customXml/itemProps2.xml><?xml version="1.0" encoding="utf-8"?>
<ds:datastoreItem xmlns:ds="http://schemas.openxmlformats.org/officeDocument/2006/customXml" ds:itemID="{1BEC84AD-F99A-43D6-AFFE-58C933762AE4}">
  <ds:schemaRefs>
    <ds:schemaRef ds:uri="http://purl.org/dc/elements/1.1/"/>
    <ds:schemaRef ds:uri="http://schemas.microsoft.com/office/2006/documentManagement/types"/>
    <ds:schemaRef ds:uri="8bcd84e6-6ba6-4e2e-a60b-e72372c7cfb4"/>
    <ds:schemaRef ds:uri="http://purl.org/dc/terms/"/>
    <ds:schemaRef ds:uri="http://schemas.openxmlformats.org/package/2006/metadata/core-properties"/>
    <ds:schemaRef ds:uri="http://purl.org/dc/dcmitype/"/>
    <ds:schemaRef ds:uri="http://schemas.microsoft.com/office/infopath/2007/PartnerControls"/>
    <ds:schemaRef ds:uri="9702a245-c3f7-460d-886d-0612f60f58a7"/>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4EC494C-FCCB-46AE-9EFD-79B16E83B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cd84e6-6ba6-4e2e-a60b-e72372c7cfb4"/>
    <ds:schemaRef ds:uri="9702a245-c3f7-460d-886d-0612f60f58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1732</TotalTime>
  <Words>409</Words>
  <Application>Microsoft Office PowerPoint</Application>
  <PresentationFormat>Personalizzato</PresentationFormat>
  <Paragraphs>96</Paragraphs>
  <Slides>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Gotham-Medium</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 Scuole Comune di XXX Primavera- Estate | Anno Scolastico 2018-2019</dc:title>
  <dc:creator>Utente4</dc:creator>
  <cp:keywords>4 settimane; Cirghiotto; template menu; menu; POWER POINT; template</cp:keywords>
  <cp:lastModifiedBy>Breda Massimo</cp:lastModifiedBy>
  <cp:revision>39</cp:revision>
  <cp:lastPrinted>2022-10-20T07:44:12Z</cp:lastPrinted>
  <dcterms:created xsi:type="dcterms:W3CDTF">2019-06-10T07:41:29Z</dcterms:created>
  <dcterms:modified xsi:type="dcterms:W3CDTF">2022-10-20T09:30:29Z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0x010100723D6509CE8E0E4DBA529D45E6ADB29E</vt:lpwstr>
  </property>
  <property fmtid="{D5CDD505-2E9C-101B-9397-08002B2CF9AE}" pid="3" name="e81da6fad08c419ab7e1a8ebd5dce251">
    <vt:lpwstr>2019|f089f57a-336c-4409-8c31-cf7215494b8e</vt:lpwstr>
  </property>
  <property fmtid="{D5CDD505-2E9C-101B-9397-08002B2CF9AE}" pid="4" name="TaxCatchAll">
    <vt:lpwstr>45;#2019</vt:lpwstr>
  </property>
  <property fmtid="{D5CDD505-2E9C-101B-9397-08002B2CF9AE}" pid="5" name="TaxKeyword">
    <vt:lpwstr>131;#POWER POINT|82ed11eb-b2d8-4f94-8474-7527a43529fa;#225;#menu|c05b870c-f84c-45ee-b68e-666eb4664dbe;#197;#Cirghiotto|745bb7e9-35a2-4314-9e10-450366324560;#142;#template|d0e390c6-b09d-4c8a-a62b-4e746fcda441;#309;#template menu|abcbdc46-27ea-43a7-a39f-c26</vt:lpwstr>
  </property>
  <property fmtid="{D5CDD505-2E9C-101B-9397-08002B2CF9AE}" pid="6" name="CIRAreaCompetenza">
    <vt:lpwstr/>
  </property>
  <property fmtid="{D5CDD505-2E9C-101B-9397-08002B2CF9AE}" pid="7" name="CIRAnno">
    <vt:lpwstr>45;#2019|f089f57a-336c-4409-8c31-cf7215494b8e</vt:lpwstr>
  </property>
  <property fmtid="{D5CDD505-2E9C-101B-9397-08002B2CF9AE}" pid="8" name="CIROrganizzazione">
    <vt:lpwstr/>
  </property>
  <property fmtid="{D5CDD505-2E9C-101B-9397-08002B2CF9AE}" pid="9" name="CIRGruppo">
    <vt:lpwstr/>
  </property>
  <property fmtid="{D5CDD505-2E9C-101B-9397-08002B2CF9AE}" pid="10" name="CIRArea">
    <vt:lpwstr/>
  </property>
</Properties>
</file>