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stotelica Pro Condensed" panose="020B0604020202020204" charset="0"/>
      <p:regular r:id="rId8"/>
    </p:embeddedFont>
    <p:embeddedFont>
      <p:font typeface="Aristotelica Pro Condensed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Yellowtail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7.svg"/><Relationship Id="rId7" Type="http://schemas.openxmlformats.org/officeDocument/2006/relationships/image" Target="../media/image21.svg"/><Relationship Id="rId12" Type="http://schemas.openxmlformats.org/officeDocument/2006/relationships/image" Target="../media/image32.svg"/><Relationship Id="rId17" Type="http://schemas.openxmlformats.org/officeDocument/2006/relationships/image" Target="../media/image37.sv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15.sv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1.sv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7.svg"/><Relationship Id="rId3" Type="http://schemas.openxmlformats.org/officeDocument/2006/relationships/image" Target="../media/image21.svg"/><Relationship Id="rId7" Type="http://schemas.openxmlformats.org/officeDocument/2006/relationships/image" Target="../media/image47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177783"/>
            <a:ext cx="18288000" cy="2696141"/>
            <a:chOff x="0" y="0"/>
            <a:chExt cx="4816593" cy="71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10095"/>
            </a:xfrm>
            <a:custGeom>
              <a:avLst/>
              <a:gdLst/>
              <a:ahLst/>
              <a:cxnLst/>
              <a:rect l="l" t="t" r="r" b="b"/>
              <a:pathLst>
                <a:path w="4816592" h="710095">
                  <a:moveTo>
                    <a:pt x="0" y="0"/>
                  </a:moveTo>
                  <a:lnTo>
                    <a:pt x="4816592" y="0"/>
                  </a:lnTo>
                  <a:lnTo>
                    <a:pt x="4816592" y="710095"/>
                  </a:lnTo>
                  <a:lnTo>
                    <a:pt x="0" y="710095"/>
                  </a:lnTo>
                  <a:close/>
                </a:path>
              </a:pathLst>
            </a:custGeom>
            <a:gradFill rotWithShape="1">
              <a:gsLst>
                <a:gs pos="0">
                  <a:srgbClr val="FD5C3D">
                    <a:alpha val="100000"/>
                  </a:srgbClr>
                </a:gs>
                <a:gs pos="100000">
                  <a:srgbClr val="FFB64F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748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950942" y="3356242"/>
            <a:ext cx="6596876" cy="4626059"/>
          </a:xfrm>
          <a:custGeom>
            <a:avLst/>
            <a:gdLst/>
            <a:ahLst/>
            <a:cxnLst/>
            <a:rect l="l" t="t" r="r" b="b"/>
            <a:pathLst>
              <a:path w="6596876" h="4626059">
                <a:moveTo>
                  <a:pt x="0" y="0"/>
                </a:moveTo>
                <a:lnTo>
                  <a:pt x="6596875" y="0"/>
                </a:lnTo>
                <a:lnTo>
                  <a:pt x="6596875" y="4626059"/>
                </a:lnTo>
                <a:lnTo>
                  <a:pt x="0" y="4626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54563" y="-2093500"/>
            <a:ext cx="12173146" cy="5356417"/>
          </a:xfrm>
          <a:custGeom>
            <a:avLst/>
            <a:gdLst/>
            <a:ahLst/>
            <a:cxnLst/>
            <a:rect l="l" t="t" r="r" b="b"/>
            <a:pathLst>
              <a:path w="12173146" h="5356417">
                <a:moveTo>
                  <a:pt x="0" y="0"/>
                </a:moveTo>
                <a:lnTo>
                  <a:pt x="12173145" y="0"/>
                </a:lnTo>
                <a:lnTo>
                  <a:pt x="12173145" y="5356417"/>
                </a:lnTo>
                <a:lnTo>
                  <a:pt x="0" y="5356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6191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5483262" y="839778"/>
            <a:ext cx="12553711" cy="4846278"/>
          </a:xfrm>
          <a:custGeom>
            <a:avLst/>
            <a:gdLst/>
            <a:ahLst/>
            <a:cxnLst/>
            <a:rect l="l" t="t" r="r" b="b"/>
            <a:pathLst>
              <a:path w="12553711" h="4846278">
                <a:moveTo>
                  <a:pt x="12553711" y="0"/>
                </a:moveTo>
                <a:lnTo>
                  <a:pt x="0" y="0"/>
                </a:lnTo>
                <a:lnTo>
                  <a:pt x="0" y="4846278"/>
                </a:lnTo>
                <a:lnTo>
                  <a:pt x="12553711" y="4846278"/>
                </a:lnTo>
                <a:lnTo>
                  <a:pt x="12553711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8988" r="-538"/>
            </a:stretch>
          </a:blipFill>
        </p:spPr>
      </p:sp>
      <p:sp>
        <p:nvSpPr>
          <p:cNvPr id="8" name="Freeform 8"/>
          <p:cNvSpPr/>
          <p:nvPr/>
        </p:nvSpPr>
        <p:spPr>
          <a:xfrm rot="226237" flipH="1">
            <a:off x="-119780" y="3726495"/>
            <a:ext cx="5604445" cy="6346020"/>
          </a:xfrm>
          <a:custGeom>
            <a:avLst/>
            <a:gdLst/>
            <a:ahLst/>
            <a:cxnLst/>
            <a:rect l="l" t="t" r="r" b="b"/>
            <a:pathLst>
              <a:path w="6894682" h="8123336">
                <a:moveTo>
                  <a:pt x="6894682" y="0"/>
                </a:moveTo>
                <a:lnTo>
                  <a:pt x="0" y="0"/>
                </a:lnTo>
                <a:lnTo>
                  <a:pt x="0" y="8123336"/>
                </a:lnTo>
                <a:lnTo>
                  <a:pt x="6894682" y="8123336"/>
                </a:lnTo>
                <a:lnTo>
                  <a:pt x="68946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35318" flipH="1">
            <a:off x="12814848" y="2458246"/>
            <a:ext cx="5457271" cy="7016754"/>
          </a:xfrm>
          <a:custGeom>
            <a:avLst/>
            <a:gdLst/>
            <a:ahLst/>
            <a:cxnLst/>
            <a:rect l="l" t="t" r="r" b="b"/>
            <a:pathLst>
              <a:path w="6894682" h="8123336">
                <a:moveTo>
                  <a:pt x="6894682" y="0"/>
                </a:moveTo>
                <a:lnTo>
                  <a:pt x="0" y="0"/>
                </a:lnTo>
                <a:lnTo>
                  <a:pt x="0" y="8123336"/>
                </a:lnTo>
                <a:lnTo>
                  <a:pt x="6894682" y="8123336"/>
                </a:lnTo>
                <a:lnTo>
                  <a:pt x="68946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6823" y="8490031"/>
            <a:ext cx="18304823" cy="1778588"/>
          </a:xfrm>
          <a:custGeom>
            <a:avLst/>
            <a:gdLst/>
            <a:ahLst/>
            <a:cxnLst/>
            <a:rect l="l" t="t" r="r" b="b"/>
            <a:pathLst>
              <a:path w="18843786" h="2449692">
                <a:moveTo>
                  <a:pt x="0" y="0"/>
                </a:moveTo>
                <a:lnTo>
                  <a:pt x="18843786" y="0"/>
                </a:lnTo>
                <a:lnTo>
                  <a:pt x="18843786" y="2449692"/>
                </a:lnTo>
                <a:lnTo>
                  <a:pt x="0" y="2449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16413" y="6927541"/>
            <a:ext cx="4774867" cy="3406456"/>
          </a:xfrm>
          <a:custGeom>
            <a:avLst/>
            <a:gdLst/>
            <a:ahLst/>
            <a:cxnLst/>
            <a:rect l="l" t="t" r="r" b="b"/>
            <a:pathLst>
              <a:path w="5847907" h="4114800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87551" y="7726714"/>
            <a:ext cx="2717268" cy="2541905"/>
          </a:xfrm>
          <a:custGeom>
            <a:avLst/>
            <a:gdLst/>
            <a:ahLst/>
            <a:cxnLst/>
            <a:rect l="l" t="t" r="r" b="b"/>
            <a:pathLst>
              <a:path w="4206580" h="4114800">
                <a:moveTo>
                  <a:pt x="0" y="0"/>
                </a:moveTo>
                <a:lnTo>
                  <a:pt x="4206580" y="0"/>
                </a:lnTo>
                <a:lnTo>
                  <a:pt x="4206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665820" y="7230069"/>
            <a:ext cx="2395994" cy="2643855"/>
          </a:xfrm>
          <a:custGeom>
            <a:avLst/>
            <a:gdLst/>
            <a:ahLst/>
            <a:cxnLst/>
            <a:rect l="l" t="t" r="r" b="b"/>
            <a:pathLst>
              <a:path w="2395994" h="2643855">
                <a:moveTo>
                  <a:pt x="0" y="0"/>
                </a:moveTo>
                <a:lnTo>
                  <a:pt x="2395994" y="0"/>
                </a:lnTo>
                <a:lnTo>
                  <a:pt x="2395994" y="2643855"/>
                </a:lnTo>
                <a:lnTo>
                  <a:pt x="0" y="26438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32921" y="7533005"/>
            <a:ext cx="1061791" cy="378384"/>
          </a:xfrm>
          <a:custGeom>
            <a:avLst/>
            <a:gdLst/>
            <a:ahLst/>
            <a:cxnLst/>
            <a:rect l="l" t="t" r="r" b="b"/>
            <a:pathLst>
              <a:path w="1061791" h="378384">
                <a:moveTo>
                  <a:pt x="0" y="0"/>
                </a:moveTo>
                <a:lnTo>
                  <a:pt x="1061791" y="0"/>
                </a:lnTo>
                <a:lnTo>
                  <a:pt x="1061791" y="378384"/>
                </a:lnTo>
                <a:lnTo>
                  <a:pt x="0" y="3783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841135" y="8593748"/>
            <a:ext cx="766940" cy="1146826"/>
          </a:xfrm>
          <a:custGeom>
            <a:avLst/>
            <a:gdLst/>
            <a:ahLst/>
            <a:cxnLst/>
            <a:rect l="l" t="t" r="r" b="b"/>
            <a:pathLst>
              <a:path w="766940" h="1146826">
                <a:moveTo>
                  <a:pt x="0" y="0"/>
                </a:moveTo>
                <a:lnTo>
                  <a:pt x="766940" y="0"/>
                </a:lnTo>
                <a:lnTo>
                  <a:pt x="766940" y="1146826"/>
                </a:lnTo>
                <a:lnTo>
                  <a:pt x="0" y="114682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79552" y="6319061"/>
            <a:ext cx="4829735" cy="3326480"/>
          </a:xfrm>
          <a:custGeom>
            <a:avLst/>
            <a:gdLst/>
            <a:ahLst/>
            <a:cxnLst/>
            <a:rect l="l" t="t" r="r" b="b"/>
            <a:pathLst>
              <a:path w="4829735" h="3326480">
                <a:moveTo>
                  <a:pt x="0" y="0"/>
                </a:moveTo>
                <a:lnTo>
                  <a:pt x="4829735" y="0"/>
                </a:lnTo>
                <a:lnTo>
                  <a:pt x="4829735" y="3326480"/>
                </a:lnTo>
                <a:lnTo>
                  <a:pt x="0" y="33264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841135" y="483"/>
            <a:ext cx="4314811" cy="1645022"/>
          </a:xfrm>
          <a:custGeom>
            <a:avLst/>
            <a:gdLst/>
            <a:ahLst/>
            <a:cxnLst/>
            <a:rect l="l" t="t" r="r" b="b"/>
            <a:pathLst>
              <a:path w="4314811" h="1645022">
                <a:moveTo>
                  <a:pt x="0" y="0"/>
                </a:moveTo>
                <a:lnTo>
                  <a:pt x="4314811" y="0"/>
                </a:lnTo>
                <a:lnTo>
                  <a:pt x="4314811" y="1645022"/>
                </a:lnTo>
                <a:lnTo>
                  <a:pt x="0" y="1645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3261" y="196674"/>
            <a:ext cx="1388606" cy="1664052"/>
          </a:xfrm>
          <a:custGeom>
            <a:avLst/>
            <a:gdLst/>
            <a:ahLst/>
            <a:cxnLst/>
            <a:rect l="l" t="t" r="r" b="b"/>
            <a:pathLst>
              <a:path w="1388606" h="1664052">
                <a:moveTo>
                  <a:pt x="0" y="0"/>
                </a:moveTo>
                <a:lnTo>
                  <a:pt x="1388606" y="0"/>
                </a:lnTo>
                <a:lnTo>
                  <a:pt x="1388606" y="1664052"/>
                </a:lnTo>
                <a:lnTo>
                  <a:pt x="0" y="166405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17564" y="3003638"/>
            <a:ext cx="16441736" cy="266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10482">
                <a:solidFill>
                  <a:srgbClr val="FFFFFF"/>
                </a:solidFill>
                <a:latin typeface="Yellowtail"/>
              </a:rPr>
              <a:t>CHE FINE HA FATTO</a:t>
            </a:r>
          </a:p>
          <a:p>
            <a:pPr algn="ctr">
              <a:lnSpc>
                <a:spcPts val="6289"/>
              </a:lnSpc>
            </a:pPr>
            <a:endParaRPr lang="en-US" sz="10482">
              <a:solidFill>
                <a:srgbClr val="FFFFFF"/>
              </a:solidFill>
              <a:latin typeface="Yellowtail"/>
            </a:endParaRPr>
          </a:p>
          <a:p>
            <a:pPr algn="ctr">
              <a:lnSpc>
                <a:spcPts val="6289"/>
              </a:lnSpc>
            </a:pPr>
            <a:r>
              <a:rPr lang="en-US" sz="10482">
                <a:solidFill>
                  <a:srgbClr val="FFFFFF"/>
                </a:solidFill>
                <a:latin typeface="Yellowtail"/>
              </a:rPr>
              <a:t> L’ORSO POLARE?!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04178" y="591864"/>
            <a:ext cx="11157636" cy="2125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16"/>
              </a:lnSpc>
            </a:pPr>
            <a:r>
              <a:rPr lang="en-US" sz="8016" dirty="0">
                <a:solidFill>
                  <a:srgbClr val="4D0700"/>
                </a:solidFill>
                <a:latin typeface="Aristotelica Pro Condensed Bold"/>
              </a:rPr>
              <a:t>CENTRO ESTIVO SOVICO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2951" y="785106"/>
            <a:ext cx="12053951" cy="1664247"/>
          </a:xfrm>
          <a:custGeom>
            <a:avLst/>
            <a:gdLst/>
            <a:ahLst/>
            <a:cxnLst/>
            <a:rect l="l" t="t" r="r" b="b"/>
            <a:pathLst>
              <a:path w="16236559" h="1664247">
                <a:moveTo>
                  <a:pt x="0" y="0"/>
                </a:moveTo>
                <a:lnTo>
                  <a:pt x="16236559" y="0"/>
                </a:lnTo>
                <a:lnTo>
                  <a:pt x="16236559" y="1664247"/>
                </a:lnTo>
                <a:lnTo>
                  <a:pt x="0" y="166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02301" y="2786062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0" y="0"/>
                </a:moveTo>
                <a:lnTo>
                  <a:pt x="4744528" y="0"/>
                </a:lnTo>
                <a:lnTo>
                  <a:pt x="47445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0200" y="8650602"/>
            <a:ext cx="7315200" cy="1636398"/>
          </a:xfrm>
          <a:custGeom>
            <a:avLst/>
            <a:gdLst/>
            <a:ahLst/>
            <a:cxnLst/>
            <a:rect l="l" t="t" r="r" b="b"/>
            <a:pathLst>
              <a:path w="7315200" h="1636398">
                <a:moveTo>
                  <a:pt x="0" y="0"/>
                </a:moveTo>
                <a:lnTo>
                  <a:pt x="7315200" y="0"/>
                </a:lnTo>
                <a:lnTo>
                  <a:pt x="7315200" y="1636398"/>
                </a:lnTo>
                <a:lnTo>
                  <a:pt x="0" y="1636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53800" y="8674325"/>
            <a:ext cx="7315200" cy="1636398"/>
          </a:xfrm>
          <a:custGeom>
            <a:avLst/>
            <a:gdLst/>
            <a:ahLst/>
            <a:cxnLst/>
            <a:rect l="l" t="t" r="r" b="b"/>
            <a:pathLst>
              <a:path w="7315200" h="1636398">
                <a:moveTo>
                  <a:pt x="0" y="0"/>
                </a:moveTo>
                <a:lnTo>
                  <a:pt x="7315200" y="0"/>
                </a:lnTo>
                <a:lnTo>
                  <a:pt x="7315200" y="1636398"/>
                </a:lnTo>
                <a:lnTo>
                  <a:pt x="0" y="1636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32831" y="0"/>
            <a:ext cx="2255169" cy="2251068"/>
          </a:xfrm>
          <a:custGeom>
            <a:avLst/>
            <a:gdLst/>
            <a:ahLst/>
            <a:cxnLst/>
            <a:rect l="l" t="t" r="r" b="b"/>
            <a:pathLst>
              <a:path w="2255169" h="2251068">
                <a:moveTo>
                  <a:pt x="0" y="0"/>
                </a:moveTo>
                <a:lnTo>
                  <a:pt x="2255169" y="0"/>
                </a:lnTo>
                <a:lnTo>
                  <a:pt x="2255169" y="2251068"/>
                </a:lnTo>
                <a:lnTo>
                  <a:pt x="0" y="2251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7709" y="2687518"/>
            <a:ext cx="8388350" cy="602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8"/>
              </a:lnSpc>
            </a:pPr>
            <a:r>
              <a:rPr lang="en-US" sz="2831" spc="84">
                <a:solidFill>
                  <a:srgbClr val="4D0700"/>
                </a:solidFill>
                <a:latin typeface="Aristotelica Pro Condensed"/>
              </a:rPr>
              <a:t>Il percorso volge lo sguardo al mondo degli animali, ponendo attenzione ai cambiamenti climatici e alle mutazioni che il mondo subisce di anno in anno: si offrono spunti per giocare e riflettere sul patrimonio faunistico e sul rischio di estinzione delle specie. Ad accompagnare nel viaggio i frequentanti è l’orso polare, che non ha più ghiaccio dove vivere e cerca riparo sempre più a Nord. Le attività e i laboratori parlano di animali in via di estinzione, di ecologia, del mondo nel futuro, senza mancare di sottolineare i possibili punti di forza della vita di domani, con bambini e ragazzi che costruiscono un plastico in cartone e immaginano la loro città del futuro, tra astronavi e macchine ad idrogeno, in un mondo alimentato dal sole e dall’energia solare.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311620"/>
            <a:ext cx="9663768" cy="126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00"/>
              </a:lnSpc>
            </a:pPr>
            <a:r>
              <a:rPr lang="en-US" sz="12168">
                <a:solidFill>
                  <a:srgbClr val="FFA930"/>
                </a:solidFill>
                <a:latin typeface="Yellowtail"/>
              </a:rPr>
              <a:t>IL TEMA</a:t>
            </a:r>
          </a:p>
        </p:txBody>
      </p:sp>
      <p:sp>
        <p:nvSpPr>
          <p:cNvPr id="9" name="Freeform 9"/>
          <p:cNvSpPr/>
          <p:nvPr/>
        </p:nvSpPr>
        <p:spPr>
          <a:xfrm>
            <a:off x="3273253" y="8715148"/>
            <a:ext cx="7026657" cy="1571852"/>
          </a:xfrm>
          <a:custGeom>
            <a:avLst/>
            <a:gdLst/>
            <a:ahLst/>
            <a:cxnLst/>
            <a:rect l="l" t="t" r="r" b="b"/>
            <a:pathLst>
              <a:path w="7026657" h="1571852">
                <a:moveTo>
                  <a:pt x="0" y="0"/>
                </a:moveTo>
                <a:lnTo>
                  <a:pt x="7026658" y="0"/>
                </a:lnTo>
                <a:lnTo>
                  <a:pt x="7026658" y="1571852"/>
                </a:lnTo>
                <a:lnTo>
                  <a:pt x="0" y="1571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40076" y="8730397"/>
            <a:ext cx="7026657" cy="1571852"/>
          </a:xfrm>
          <a:custGeom>
            <a:avLst/>
            <a:gdLst/>
            <a:ahLst/>
            <a:cxnLst/>
            <a:rect l="l" t="t" r="r" b="b"/>
            <a:pathLst>
              <a:path w="7026657" h="1571852">
                <a:moveTo>
                  <a:pt x="0" y="0"/>
                </a:moveTo>
                <a:lnTo>
                  <a:pt x="7026657" y="0"/>
                </a:lnTo>
                <a:lnTo>
                  <a:pt x="7026657" y="1571852"/>
                </a:lnTo>
                <a:lnTo>
                  <a:pt x="0" y="1571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22340" y="0"/>
            <a:ext cx="2949000" cy="2943638"/>
          </a:xfrm>
          <a:custGeom>
            <a:avLst/>
            <a:gdLst/>
            <a:ahLst/>
            <a:cxnLst/>
            <a:rect l="l" t="t" r="r" b="b"/>
            <a:pathLst>
              <a:path w="2949000" h="2943638">
                <a:moveTo>
                  <a:pt x="0" y="0"/>
                </a:moveTo>
                <a:lnTo>
                  <a:pt x="2949000" y="0"/>
                </a:lnTo>
                <a:lnTo>
                  <a:pt x="2949000" y="2943638"/>
                </a:lnTo>
                <a:lnTo>
                  <a:pt x="0" y="2943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404" y="7589744"/>
            <a:ext cx="18283072" cy="2734743"/>
          </a:xfrm>
          <a:custGeom>
            <a:avLst/>
            <a:gdLst/>
            <a:ahLst/>
            <a:cxnLst/>
            <a:rect l="l" t="t" r="r" b="b"/>
            <a:pathLst>
              <a:path w="19935005" h="2734743">
                <a:moveTo>
                  <a:pt x="0" y="0"/>
                </a:moveTo>
                <a:lnTo>
                  <a:pt x="19935005" y="0"/>
                </a:lnTo>
                <a:lnTo>
                  <a:pt x="19935005" y="2734742"/>
                </a:lnTo>
                <a:lnTo>
                  <a:pt x="0" y="2734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411" b="-270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16083" y="132872"/>
            <a:ext cx="19196045" cy="8727256"/>
          </a:xfrm>
          <a:custGeom>
            <a:avLst/>
            <a:gdLst/>
            <a:ahLst/>
            <a:cxnLst/>
            <a:rect l="l" t="t" r="r" b="b"/>
            <a:pathLst>
              <a:path w="19951690" h="10499577">
                <a:moveTo>
                  <a:pt x="0" y="0"/>
                </a:moveTo>
                <a:lnTo>
                  <a:pt x="19951690" y="0"/>
                </a:lnTo>
                <a:lnTo>
                  <a:pt x="19951690" y="10499576"/>
                </a:lnTo>
                <a:lnTo>
                  <a:pt x="0" y="10499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434675"/>
            <a:ext cx="8001000" cy="960283"/>
          </a:xfrm>
          <a:custGeom>
            <a:avLst/>
            <a:gdLst/>
            <a:ahLst/>
            <a:cxnLst/>
            <a:rect l="l" t="t" r="r" b="b"/>
            <a:pathLst>
              <a:path w="9368619" h="960283">
                <a:moveTo>
                  <a:pt x="0" y="0"/>
                </a:moveTo>
                <a:lnTo>
                  <a:pt x="9368619" y="0"/>
                </a:lnTo>
                <a:lnTo>
                  <a:pt x="9368619" y="960284"/>
                </a:lnTo>
                <a:lnTo>
                  <a:pt x="0" y="960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51923" y="5143500"/>
            <a:ext cx="3871553" cy="5267419"/>
          </a:xfrm>
          <a:custGeom>
            <a:avLst/>
            <a:gdLst/>
            <a:ahLst/>
            <a:cxnLst/>
            <a:rect l="l" t="t" r="r" b="b"/>
            <a:pathLst>
              <a:path w="3871553" h="5267419">
                <a:moveTo>
                  <a:pt x="0" y="0"/>
                </a:moveTo>
                <a:lnTo>
                  <a:pt x="3871553" y="0"/>
                </a:lnTo>
                <a:lnTo>
                  <a:pt x="3871553" y="5267419"/>
                </a:lnTo>
                <a:lnTo>
                  <a:pt x="0" y="52674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88379" y="5522428"/>
            <a:ext cx="1127690" cy="401868"/>
          </a:xfrm>
          <a:custGeom>
            <a:avLst/>
            <a:gdLst/>
            <a:ahLst/>
            <a:cxnLst/>
            <a:rect l="l" t="t" r="r" b="b"/>
            <a:pathLst>
              <a:path w="1127690" h="401868">
                <a:moveTo>
                  <a:pt x="0" y="0"/>
                </a:moveTo>
                <a:lnTo>
                  <a:pt x="1127689" y="0"/>
                </a:lnTo>
                <a:lnTo>
                  <a:pt x="1127689" y="401867"/>
                </a:lnTo>
                <a:lnTo>
                  <a:pt x="0" y="4018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978559" y="6123134"/>
            <a:ext cx="818282" cy="213202"/>
          </a:xfrm>
          <a:custGeom>
            <a:avLst/>
            <a:gdLst/>
            <a:ahLst/>
            <a:cxnLst/>
            <a:rect l="l" t="t" r="r" b="b"/>
            <a:pathLst>
              <a:path w="818282" h="213202">
                <a:moveTo>
                  <a:pt x="0" y="0"/>
                </a:moveTo>
                <a:lnTo>
                  <a:pt x="818281" y="0"/>
                </a:lnTo>
                <a:lnTo>
                  <a:pt x="818281" y="213202"/>
                </a:lnTo>
                <a:lnTo>
                  <a:pt x="0" y="2132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404" y="8227597"/>
            <a:ext cx="4018347" cy="2059403"/>
          </a:xfrm>
          <a:custGeom>
            <a:avLst/>
            <a:gdLst/>
            <a:ahLst/>
            <a:cxnLst/>
            <a:rect l="l" t="t" r="r" b="b"/>
            <a:pathLst>
              <a:path w="4018347" h="2059403">
                <a:moveTo>
                  <a:pt x="0" y="0"/>
                </a:moveTo>
                <a:lnTo>
                  <a:pt x="4018348" y="0"/>
                </a:lnTo>
                <a:lnTo>
                  <a:pt x="4018348" y="2059403"/>
                </a:lnTo>
                <a:lnTo>
                  <a:pt x="0" y="20594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230962" y="6167464"/>
            <a:ext cx="2868487" cy="3066155"/>
          </a:xfrm>
          <a:custGeom>
            <a:avLst/>
            <a:gdLst/>
            <a:ahLst/>
            <a:cxnLst/>
            <a:rect l="l" t="t" r="r" b="b"/>
            <a:pathLst>
              <a:path w="2868487" h="3066155">
                <a:moveTo>
                  <a:pt x="0" y="0"/>
                </a:moveTo>
                <a:lnTo>
                  <a:pt x="2868487" y="0"/>
                </a:lnTo>
                <a:lnTo>
                  <a:pt x="2868487" y="3066156"/>
                </a:lnTo>
                <a:lnTo>
                  <a:pt x="0" y="3066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32" b="-43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2741" y="2025206"/>
            <a:ext cx="10102203" cy="999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7.30-8.30 PRE CENTRO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8.30-9.30 GIOCHI DI ACCOGLIENZA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9.30-10.45 ATTIVITA’ LABORATORIALI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10.45-11.00 MERENDA MATTUTINA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11.00-12.15 ATTIVITA’ MOTORIE E SPORTIVE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12.15-12.30 PREPARAZIONE PRANZO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12.30-13.30 REFEZIONE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13.30-14.00 GIOCO LIBERO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14.00-16.00 ATTIVITA’ RICREATIVE E ANIMATIVE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16.00-16.30 MERENDA POMERIDIANA E USCITA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3D1E22"/>
                </a:solidFill>
                <a:latin typeface="Aristotelica Pro Condensed Bold"/>
              </a:rPr>
              <a:t>16.30-18.00 POST CENTRO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630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6300"/>
              </a:lnSpc>
            </a:pPr>
            <a:endParaRPr lang="en-US" sz="3200" dirty="0">
              <a:solidFill>
                <a:srgbClr val="3D1E22"/>
              </a:solidFill>
              <a:latin typeface="Aristotelica Pro Condensed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628545" y="914817"/>
            <a:ext cx="4693795" cy="5492739"/>
          </a:xfrm>
          <a:custGeom>
            <a:avLst/>
            <a:gdLst/>
            <a:ahLst/>
            <a:cxnLst/>
            <a:rect l="l" t="t" r="r" b="b"/>
            <a:pathLst>
              <a:path w="4693795" h="5492739">
                <a:moveTo>
                  <a:pt x="0" y="0"/>
                </a:moveTo>
                <a:lnTo>
                  <a:pt x="4693795" y="0"/>
                </a:lnTo>
                <a:lnTo>
                  <a:pt x="4693795" y="5492739"/>
                </a:lnTo>
                <a:lnTo>
                  <a:pt x="0" y="54927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6302567" y="807761"/>
            <a:ext cx="1232880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41"/>
              </a:lnSpc>
            </a:pPr>
            <a:r>
              <a:rPr lang="en-US" sz="5069" dirty="0">
                <a:solidFill>
                  <a:srgbClr val="FFA930"/>
                </a:solidFill>
                <a:latin typeface="Yellowtail"/>
              </a:rPr>
              <a:t>  LA GIORNATA TIPO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57597" y="1625712"/>
            <a:ext cx="4288416" cy="662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Durante la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settimana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saranno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inoltre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previste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delle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ESCURSIONI TERRITORIALI e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delle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iniziative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in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collaborazione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 con le ASSOCIAZIONI SPORTIVE del </a:t>
            </a:r>
            <a:r>
              <a:rPr lang="en-US" sz="2700" dirty="0" err="1">
                <a:solidFill>
                  <a:srgbClr val="3D1E22"/>
                </a:solidFill>
                <a:latin typeface="Aristotelica Pro Condensed Bold"/>
              </a:rPr>
              <a:t>territorio</a:t>
            </a:r>
            <a:r>
              <a:rPr lang="en-US" sz="2700" dirty="0">
                <a:solidFill>
                  <a:srgbClr val="3D1E22"/>
                </a:solidFill>
                <a:latin typeface="Aristotelica Pro Condensed Bold"/>
              </a:rPr>
              <a:t>!</a:t>
            </a: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378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560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  <a:p>
            <a:pPr algn="ctr">
              <a:lnSpc>
                <a:spcPts val="5600"/>
              </a:lnSpc>
            </a:pPr>
            <a:endParaRPr lang="en-US" sz="2700" dirty="0">
              <a:solidFill>
                <a:srgbClr val="3D1E22"/>
              </a:solidFill>
              <a:latin typeface="Aristotelica Pro Condense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13" y="891945"/>
            <a:ext cx="18127287" cy="1664247"/>
          </a:xfrm>
          <a:custGeom>
            <a:avLst/>
            <a:gdLst/>
            <a:ahLst/>
            <a:cxnLst/>
            <a:rect l="l" t="t" r="r" b="b"/>
            <a:pathLst>
              <a:path w="16236559" h="1664247">
                <a:moveTo>
                  <a:pt x="0" y="0"/>
                </a:moveTo>
                <a:lnTo>
                  <a:pt x="16236559" y="0"/>
                </a:lnTo>
                <a:lnTo>
                  <a:pt x="16236559" y="1664247"/>
                </a:lnTo>
                <a:lnTo>
                  <a:pt x="0" y="166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78567">
            <a:off x="4390922" y="8998595"/>
            <a:ext cx="2268523" cy="1644679"/>
          </a:xfrm>
          <a:custGeom>
            <a:avLst/>
            <a:gdLst/>
            <a:ahLst/>
            <a:cxnLst/>
            <a:rect l="l" t="t" r="r" b="b"/>
            <a:pathLst>
              <a:path w="2268523" h="1644679">
                <a:moveTo>
                  <a:pt x="0" y="0"/>
                </a:moveTo>
                <a:lnTo>
                  <a:pt x="2268523" y="0"/>
                </a:lnTo>
                <a:lnTo>
                  <a:pt x="2268523" y="1644679"/>
                </a:lnTo>
                <a:lnTo>
                  <a:pt x="0" y="1644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72220" y="6506235"/>
            <a:ext cx="1499171" cy="1371060"/>
          </a:xfrm>
          <a:custGeom>
            <a:avLst/>
            <a:gdLst/>
            <a:ahLst/>
            <a:cxnLst/>
            <a:rect l="l" t="t" r="r" b="b"/>
            <a:pathLst>
              <a:path w="1499171" h="1371060">
                <a:moveTo>
                  <a:pt x="0" y="0"/>
                </a:moveTo>
                <a:lnTo>
                  <a:pt x="1499171" y="0"/>
                </a:lnTo>
                <a:lnTo>
                  <a:pt x="1499171" y="1371060"/>
                </a:lnTo>
                <a:lnTo>
                  <a:pt x="0" y="137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82317" y="3998208"/>
            <a:ext cx="2865488" cy="2907783"/>
          </a:xfrm>
          <a:custGeom>
            <a:avLst/>
            <a:gdLst/>
            <a:ahLst/>
            <a:cxnLst/>
            <a:rect l="l" t="t" r="r" b="b"/>
            <a:pathLst>
              <a:path w="2865488" h="2907783">
                <a:moveTo>
                  <a:pt x="0" y="0"/>
                </a:moveTo>
                <a:lnTo>
                  <a:pt x="2865489" y="0"/>
                </a:lnTo>
                <a:lnTo>
                  <a:pt x="2865489" y="2907783"/>
                </a:lnTo>
                <a:lnTo>
                  <a:pt x="0" y="2907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44871" y="3253589"/>
            <a:ext cx="2226383" cy="1867378"/>
          </a:xfrm>
          <a:custGeom>
            <a:avLst/>
            <a:gdLst/>
            <a:ahLst/>
            <a:cxnLst/>
            <a:rect l="l" t="t" r="r" b="b"/>
            <a:pathLst>
              <a:path w="2226383" h="1867378">
                <a:moveTo>
                  <a:pt x="0" y="0"/>
                </a:moveTo>
                <a:lnTo>
                  <a:pt x="2226382" y="0"/>
                </a:lnTo>
                <a:lnTo>
                  <a:pt x="2226382" y="1867378"/>
                </a:lnTo>
                <a:lnTo>
                  <a:pt x="0" y="18673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6009" y="2853539"/>
            <a:ext cx="4868862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96">
                <a:solidFill>
                  <a:srgbClr val="4D0700"/>
                </a:solidFill>
                <a:latin typeface="Aristotelica Pro Condensed Bold"/>
              </a:rPr>
              <a:t>LUPUS IN FABULA</a:t>
            </a:r>
          </a:p>
          <a:p>
            <a:pPr algn="just">
              <a:lnSpc>
                <a:spcPts val="3120"/>
              </a:lnSpc>
            </a:pPr>
            <a:r>
              <a:rPr lang="en-US" sz="2600" spc="78">
                <a:solidFill>
                  <a:srgbClr val="4D0700"/>
                </a:solidFill>
                <a:latin typeface="Aristotelica Pro Condensed"/>
              </a:rPr>
              <a:t>Raccoglie percorsi di affabulazione, con la lettura animata, la reinterpretazione e la successiva libera rielaborazione di racconti e storie di autori - più o meno classici -attenti al mondo degli animali.</a:t>
            </a:r>
          </a:p>
          <a:p>
            <a:pPr algn="just">
              <a:lnSpc>
                <a:spcPts val="3840"/>
              </a:lnSpc>
            </a:pPr>
            <a:endParaRPr lang="en-US" sz="2600" spc="78">
              <a:solidFill>
                <a:srgbClr val="4D0700"/>
              </a:solidFill>
              <a:latin typeface="Aristotelica Pr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3600" y="1503813"/>
            <a:ext cx="12435409" cy="130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00"/>
              </a:lnSpc>
            </a:pPr>
            <a:r>
              <a:rPr lang="en-US" sz="12668" dirty="0">
                <a:solidFill>
                  <a:srgbClr val="FFA930"/>
                </a:solidFill>
                <a:latin typeface="Yellowtail"/>
              </a:rPr>
              <a:t>I LABORATORI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6009" y="6887235"/>
            <a:ext cx="7095245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96">
                <a:solidFill>
                  <a:srgbClr val="4D0700"/>
                </a:solidFill>
                <a:latin typeface="Aristotelica Pro Condensed Bold"/>
              </a:rPr>
              <a:t>PESCI FUOR D’ACQUA</a:t>
            </a:r>
          </a:p>
          <a:p>
            <a:pPr algn="just">
              <a:lnSpc>
                <a:spcPts val="3120"/>
              </a:lnSpc>
            </a:pPr>
            <a:r>
              <a:rPr lang="en-US" sz="2600" spc="78">
                <a:solidFill>
                  <a:srgbClr val="4D0700"/>
                </a:solidFill>
                <a:latin typeface="Aristotelica Pro Condensed"/>
              </a:rPr>
              <a:t>Introduce i giovani fruitori all’importanza dell’acqua per la vita sul nostro pianeta e al cruciale problema dell’esaurimento delle</a:t>
            </a:r>
          </a:p>
          <a:p>
            <a:pPr algn="just">
              <a:lnSpc>
                <a:spcPts val="3120"/>
              </a:lnSpc>
            </a:pPr>
            <a:r>
              <a:rPr lang="en-US" sz="2600" spc="78">
                <a:solidFill>
                  <a:srgbClr val="4D0700"/>
                </a:solidFill>
                <a:latin typeface="Aristotelica Pro Condensed"/>
              </a:rPr>
              <a:t>risorse idriche, che minaccia direttamente la sopravvivenza di umani e animali.</a:t>
            </a:r>
          </a:p>
          <a:p>
            <a:pPr algn="just">
              <a:lnSpc>
                <a:spcPts val="3840"/>
              </a:lnSpc>
            </a:pPr>
            <a:endParaRPr lang="en-US" sz="2600" spc="78">
              <a:solidFill>
                <a:srgbClr val="4D0700"/>
              </a:solidFill>
              <a:latin typeface="Aristotelica Pr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895637" y="3439326"/>
            <a:ext cx="6363663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96">
                <a:solidFill>
                  <a:srgbClr val="4D0700"/>
                </a:solidFill>
                <a:latin typeface="Aristotelica Pro Condensed Bold"/>
              </a:rPr>
              <a:t>A TUTTA PET</a:t>
            </a:r>
          </a:p>
          <a:p>
            <a:pPr algn="just">
              <a:lnSpc>
                <a:spcPts val="3120"/>
              </a:lnSpc>
            </a:pPr>
            <a:r>
              <a:rPr lang="en-US" sz="2600" spc="78">
                <a:solidFill>
                  <a:srgbClr val="4D0700"/>
                </a:solidFill>
                <a:latin typeface="Aristotelica Pro Condensed"/>
              </a:rPr>
              <a:t>Indaga lo stretto rapporto che può instaurarsi tra uomo e animale. Il ciclo si ispira alle attività assistite con cani, cavalli e asini promosse dalla nostra cooperativa</a:t>
            </a:r>
          </a:p>
          <a:p>
            <a:pPr algn="just">
              <a:lnSpc>
                <a:spcPts val="3840"/>
              </a:lnSpc>
            </a:pPr>
            <a:endParaRPr lang="en-US" sz="2600" spc="78">
              <a:solidFill>
                <a:srgbClr val="4D0700"/>
              </a:solidFill>
              <a:latin typeface="Aristotelica Pr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15062" y="7430031"/>
            <a:ext cx="745632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spc="96">
                <a:solidFill>
                  <a:srgbClr val="4D0700"/>
                </a:solidFill>
                <a:latin typeface="Aristotelica Pro Condensed Bold"/>
              </a:rPr>
              <a:t>POLLO SARAI TU!</a:t>
            </a:r>
          </a:p>
          <a:p>
            <a:pPr algn="just">
              <a:lnSpc>
                <a:spcPts val="3120"/>
              </a:lnSpc>
            </a:pPr>
            <a:r>
              <a:rPr lang="en-US" sz="2600" spc="78">
                <a:solidFill>
                  <a:srgbClr val="4D0700"/>
                </a:solidFill>
                <a:latin typeface="Aristotelica Pro Condensed"/>
              </a:rPr>
              <a:t>Consente di lavorare sulle aie e sugli animali da cortile, fino a pochi decenni fa familiari a chiunque: si gioca con galli, galline e conigli, senza dimenticare i pavoni e i piccioni viaggiatori. Ci si addentra poi nel mondo delle stalle, alla scoperta di maiali, mucche, pecore e capre.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15000" y="771127"/>
            <a:ext cx="12420601" cy="1664247"/>
          </a:xfrm>
          <a:custGeom>
            <a:avLst/>
            <a:gdLst/>
            <a:ahLst/>
            <a:cxnLst/>
            <a:rect l="l" t="t" r="r" b="b"/>
            <a:pathLst>
              <a:path w="16236559" h="1664247">
                <a:moveTo>
                  <a:pt x="0" y="0"/>
                </a:moveTo>
                <a:lnTo>
                  <a:pt x="16236558" y="0"/>
                </a:lnTo>
                <a:lnTo>
                  <a:pt x="16236558" y="1664247"/>
                </a:lnTo>
                <a:lnTo>
                  <a:pt x="0" y="1664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61449" y="5278737"/>
            <a:ext cx="2613906" cy="4250254"/>
          </a:xfrm>
          <a:custGeom>
            <a:avLst/>
            <a:gdLst/>
            <a:ahLst/>
            <a:cxnLst/>
            <a:rect l="l" t="t" r="r" b="b"/>
            <a:pathLst>
              <a:path w="2613906" h="4250254">
                <a:moveTo>
                  <a:pt x="0" y="0"/>
                </a:moveTo>
                <a:lnTo>
                  <a:pt x="2613906" y="0"/>
                </a:lnTo>
                <a:lnTo>
                  <a:pt x="2613906" y="4250254"/>
                </a:lnTo>
                <a:lnTo>
                  <a:pt x="0" y="4250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13285" y="2876550"/>
            <a:ext cx="9865470" cy="782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0"/>
              </a:lnSpc>
            </a:pPr>
            <a:r>
              <a:rPr lang="en-US" sz="3800" spc="114" dirty="0">
                <a:solidFill>
                  <a:srgbClr val="4D0700"/>
                </a:solidFill>
                <a:latin typeface="Aristotelica Pro Condensed Bold"/>
              </a:rPr>
              <a:t>DA CONSEGNARE IL PRIMO GIORNO DI CENTRO ESTIVO:</a:t>
            </a:r>
          </a:p>
          <a:p>
            <a:pPr algn="just">
              <a:lnSpc>
                <a:spcPts val="4560"/>
              </a:lnSpc>
            </a:pPr>
            <a:endParaRPr lang="en-US" sz="3800" spc="114" dirty="0">
              <a:solidFill>
                <a:srgbClr val="4D0700"/>
              </a:solidFill>
              <a:latin typeface="Aristotelica Pro Condensed Bold"/>
            </a:endParaRP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Liberatorie</a:t>
            </a: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Trattatamento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dati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e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immagini</a:t>
            </a: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Delega</a:t>
            </a: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Uscita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fuori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orario</a:t>
            </a: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Materiali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da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portare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al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centro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(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zaino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,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boraccia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etc.)</a:t>
            </a:r>
          </a:p>
          <a:p>
            <a:pPr marL="971547" lvl="1" indent="-485773" algn="just">
              <a:lnSpc>
                <a:spcPts val="5399"/>
              </a:lnSpc>
              <a:buFont typeface="Arial"/>
              <a:buChar char="•"/>
            </a:pP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Modulo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allergie</a:t>
            </a:r>
            <a:r>
              <a:rPr lang="en-US" sz="4499" spc="134" dirty="0">
                <a:solidFill>
                  <a:srgbClr val="4D0700"/>
                </a:solidFill>
                <a:latin typeface="Aristotelica Pro Condensed"/>
              </a:rPr>
              <a:t> e/o </a:t>
            </a:r>
            <a:r>
              <a:rPr lang="en-US" sz="4499" spc="134" dirty="0" err="1">
                <a:solidFill>
                  <a:srgbClr val="4D0700"/>
                </a:solidFill>
                <a:latin typeface="Aristotelica Pro Condensed"/>
              </a:rPr>
              <a:t>intolleranze</a:t>
            </a: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algn="just">
              <a:lnSpc>
                <a:spcPts val="4560"/>
              </a:lnSpc>
            </a:pP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  <a:p>
            <a:pPr algn="just">
              <a:lnSpc>
                <a:spcPts val="4560"/>
              </a:lnSpc>
            </a:pPr>
            <a:endParaRPr lang="en-US" sz="4499" spc="134" dirty="0">
              <a:solidFill>
                <a:srgbClr val="4D0700"/>
              </a:solidFill>
              <a:latin typeface="Aristotelica Pro Condense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140545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76197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81894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39532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47455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50910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54365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284545" y="9503831"/>
            <a:ext cx="2003455" cy="783169"/>
          </a:xfrm>
          <a:custGeom>
            <a:avLst/>
            <a:gdLst/>
            <a:ahLst/>
            <a:cxnLst/>
            <a:rect l="l" t="t" r="r" b="b"/>
            <a:pathLst>
              <a:path w="2003455" h="783169">
                <a:moveTo>
                  <a:pt x="0" y="0"/>
                </a:moveTo>
                <a:lnTo>
                  <a:pt x="2003455" y="0"/>
                </a:lnTo>
                <a:lnTo>
                  <a:pt x="2003455" y="783169"/>
                </a:lnTo>
                <a:lnTo>
                  <a:pt x="0" y="783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63758">
            <a:off x="14528596" y="660972"/>
            <a:ext cx="1709807" cy="1884557"/>
          </a:xfrm>
          <a:custGeom>
            <a:avLst/>
            <a:gdLst/>
            <a:ahLst/>
            <a:cxnLst/>
            <a:rect l="l" t="t" r="r" b="b"/>
            <a:pathLst>
              <a:path w="1709807" h="1884557">
                <a:moveTo>
                  <a:pt x="0" y="0"/>
                </a:moveTo>
                <a:lnTo>
                  <a:pt x="1709807" y="0"/>
                </a:lnTo>
                <a:lnTo>
                  <a:pt x="1709807" y="1884557"/>
                </a:lnTo>
                <a:lnTo>
                  <a:pt x="0" y="18845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2118579"/>
            <a:ext cx="6797045" cy="7498761"/>
          </a:xfrm>
          <a:custGeom>
            <a:avLst/>
            <a:gdLst/>
            <a:ahLst/>
            <a:cxnLst/>
            <a:rect l="l" t="t" r="r" b="b"/>
            <a:pathLst>
              <a:path w="7349497" h="7988584">
                <a:moveTo>
                  <a:pt x="0" y="0"/>
                </a:moveTo>
                <a:lnTo>
                  <a:pt x="7349497" y="0"/>
                </a:lnTo>
                <a:lnTo>
                  <a:pt x="7349497" y="7988584"/>
                </a:lnTo>
                <a:lnTo>
                  <a:pt x="0" y="7988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740865" y="1332057"/>
            <a:ext cx="719790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780"/>
              </a:lnSpc>
            </a:pPr>
            <a:r>
              <a:rPr lang="en-US" sz="12968" dirty="0" err="1">
                <a:solidFill>
                  <a:srgbClr val="FFA930"/>
                </a:solidFill>
                <a:latin typeface="Yellowtail"/>
              </a:rPr>
              <a:t>Modulistica</a:t>
            </a:r>
            <a:endParaRPr lang="en-US" sz="12968" dirty="0">
              <a:solidFill>
                <a:srgbClr val="FFA930"/>
              </a:solidFill>
              <a:latin typeface="Yellowtail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8565" y="213053"/>
            <a:ext cx="2053663" cy="1905526"/>
          </a:xfrm>
          <a:custGeom>
            <a:avLst/>
            <a:gdLst/>
            <a:ahLst/>
            <a:cxnLst/>
            <a:rect l="l" t="t" r="r" b="b"/>
            <a:pathLst>
              <a:path w="2461640" h="2457164">
                <a:moveTo>
                  <a:pt x="0" y="0"/>
                </a:moveTo>
                <a:lnTo>
                  <a:pt x="2461640" y="0"/>
                </a:lnTo>
                <a:lnTo>
                  <a:pt x="2461640" y="2457164"/>
                </a:lnTo>
                <a:lnTo>
                  <a:pt x="0" y="2457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9442">
                <a:alpha val="100000"/>
              </a:srgbClr>
            </a:gs>
            <a:gs pos="100000">
              <a:srgbClr val="F9D13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5413" y="3792652"/>
            <a:ext cx="4693333" cy="4687467"/>
          </a:xfrm>
          <a:custGeom>
            <a:avLst/>
            <a:gdLst/>
            <a:ahLst/>
            <a:cxnLst/>
            <a:rect l="l" t="t" r="r" b="b"/>
            <a:pathLst>
              <a:path w="4693333" h="4687467">
                <a:moveTo>
                  <a:pt x="0" y="0"/>
                </a:moveTo>
                <a:lnTo>
                  <a:pt x="4693333" y="0"/>
                </a:lnTo>
                <a:lnTo>
                  <a:pt x="4693333" y="4687467"/>
                </a:lnTo>
                <a:lnTo>
                  <a:pt x="0" y="4687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02674" y="3792652"/>
            <a:ext cx="5426792" cy="4511021"/>
          </a:xfrm>
          <a:custGeom>
            <a:avLst/>
            <a:gdLst/>
            <a:ahLst/>
            <a:cxnLst/>
            <a:rect l="l" t="t" r="r" b="b"/>
            <a:pathLst>
              <a:path w="5426792" h="4511021">
                <a:moveTo>
                  <a:pt x="0" y="0"/>
                </a:moveTo>
                <a:lnTo>
                  <a:pt x="5426792" y="0"/>
                </a:lnTo>
                <a:lnTo>
                  <a:pt x="5426792" y="4511021"/>
                </a:lnTo>
                <a:lnTo>
                  <a:pt x="0" y="4511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04260" y="1949462"/>
            <a:ext cx="13855639" cy="149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80"/>
              </a:lnSpc>
            </a:pPr>
            <a:r>
              <a:rPr lang="en-US" sz="14467">
                <a:solidFill>
                  <a:srgbClr val="FFFFFF"/>
                </a:solidFill>
                <a:latin typeface="Yellowtail"/>
              </a:rPr>
              <a:t>VI ASPETTIAMO!</a:t>
            </a:r>
          </a:p>
        </p:txBody>
      </p:sp>
      <p:sp>
        <p:nvSpPr>
          <p:cNvPr id="5" name="Freeform 5"/>
          <p:cNvSpPr/>
          <p:nvPr/>
        </p:nvSpPr>
        <p:spPr>
          <a:xfrm>
            <a:off x="295405" y="3442422"/>
            <a:ext cx="5426792" cy="4511021"/>
          </a:xfrm>
          <a:custGeom>
            <a:avLst/>
            <a:gdLst/>
            <a:ahLst/>
            <a:cxnLst/>
            <a:rect l="l" t="t" r="r" b="b"/>
            <a:pathLst>
              <a:path w="5426792" h="4511021">
                <a:moveTo>
                  <a:pt x="0" y="0"/>
                </a:moveTo>
                <a:lnTo>
                  <a:pt x="5426792" y="0"/>
                </a:lnTo>
                <a:lnTo>
                  <a:pt x="5426792" y="4511021"/>
                </a:lnTo>
                <a:lnTo>
                  <a:pt x="0" y="4511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428</Words>
  <Application>Microsoft Office PowerPoint</Application>
  <PresentationFormat>Personalizzato</PresentationFormat>
  <Paragraphs>47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Yellowtail</vt:lpstr>
      <vt:lpstr>Aristotelica Pro Condensed</vt:lpstr>
      <vt:lpstr>Calibri</vt:lpstr>
      <vt:lpstr>Arial</vt:lpstr>
      <vt:lpstr>Aristotelica Pro Condensed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CRD Sovico</dc:title>
  <dc:creator>Viola Liboi</dc:creator>
  <cp:lastModifiedBy>Elisa Vegetti</cp:lastModifiedBy>
  <cp:revision>3</cp:revision>
  <dcterms:created xsi:type="dcterms:W3CDTF">2006-08-16T00:00:00Z</dcterms:created>
  <dcterms:modified xsi:type="dcterms:W3CDTF">2024-04-08T10:40:57Z</dcterms:modified>
  <dc:identifier>DAGBibHbV4A</dc:identifier>
</cp:coreProperties>
</file>